
<file path=[Content_Types].xml><?xml version="1.0" encoding="utf-8"?>
<Types xmlns="http://schemas.openxmlformats.org/package/2006/content-types">
  <Default Extension="tmp" ContentType="image/png"/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3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4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5.xml" ContentType="application/vnd.openxmlformats-officedocument.theme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6.xml" ContentType="application/vnd.openxmlformats-officedocument.theme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4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5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6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11.xml" ContentType="application/vnd.openxmlformats-officedocument.presentationml.notesSlid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theme/themeOverride1.xml" ContentType="application/vnd.openxmlformats-officedocument.themeOverride+xml"/>
  <Override PartName="/ppt/notesSlides/notesSlide12.xml" ContentType="application/vnd.openxmlformats-officedocument.presentationml.notesSlid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75" r:id="rId2"/>
    <p:sldMasterId id="2147483691" r:id="rId3"/>
    <p:sldMasterId id="2147483705" r:id="rId4"/>
    <p:sldMasterId id="2147483716" r:id="rId5"/>
    <p:sldMasterId id="2147483727" r:id="rId6"/>
    <p:sldMasterId id="2147483734" r:id="rId7"/>
  </p:sldMasterIdLst>
  <p:notesMasterIdLst>
    <p:notesMasterId r:id="rId32"/>
  </p:notesMasterIdLst>
  <p:sldIdLst>
    <p:sldId id="765" r:id="rId8"/>
    <p:sldId id="1348" r:id="rId9"/>
    <p:sldId id="1528" r:id="rId10"/>
    <p:sldId id="1529" r:id="rId11"/>
    <p:sldId id="1530" r:id="rId12"/>
    <p:sldId id="1350" r:id="rId13"/>
    <p:sldId id="1551" r:id="rId14"/>
    <p:sldId id="1552" r:id="rId15"/>
    <p:sldId id="1349" r:id="rId16"/>
    <p:sldId id="1535" r:id="rId17"/>
    <p:sldId id="1351" r:id="rId18"/>
    <p:sldId id="1537" r:id="rId19"/>
    <p:sldId id="1538" r:id="rId20"/>
    <p:sldId id="1553" r:id="rId21"/>
    <p:sldId id="1355" r:id="rId22"/>
    <p:sldId id="1356" r:id="rId23"/>
    <p:sldId id="1539" r:id="rId24"/>
    <p:sldId id="1540" r:id="rId25"/>
    <p:sldId id="1544" r:id="rId26"/>
    <p:sldId id="1547" r:id="rId27"/>
    <p:sldId id="1546" r:id="rId28"/>
    <p:sldId id="1549" r:id="rId29"/>
    <p:sldId id="1550" r:id="rId30"/>
    <p:sldId id="1554" r:id="rId31"/>
  </p:sldIdLst>
  <p:sldSz cx="12192000" cy="6858000"/>
  <p:notesSz cx="6858000" cy="9144000"/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224" userDrawn="1">
          <p15:clr>
            <a:srgbClr val="A4A3A4"/>
          </p15:clr>
        </p15:guide>
        <p15:guide id="2" pos="41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31145"/>
    <a:srgbClr val="305983"/>
    <a:srgbClr val="E7F6EA"/>
    <a:srgbClr val="92D050"/>
    <a:srgbClr val="00CD61"/>
    <a:srgbClr val="F7E7E9"/>
    <a:srgbClr val="F26289"/>
    <a:srgbClr val="FF66FF"/>
    <a:srgbClr val="FF33CC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řední styl 2 – zvýraznění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Bez stylu, mřížka tabulky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Střední styl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Světlý styl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C083E6E3-FA7D-4D7B-A595-EF9225AFEA82}" styleName="Světlý styl 1 – zvýraznění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668" autoAdjust="0"/>
    <p:restoredTop sz="95501" autoAdjust="0"/>
  </p:normalViewPr>
  <p:slideViewPr>
    <p:cSldViewPr snapToGrid="0">
      <p:cViewPr varScale="1">
        <p:scale>
          <a:sx n="106" d="100"/>
          <a:sy n="106" d="100"/>
        </p:scale>
        <p:origin x="1128" y="108"/>
      </p:cViewPr>
      <p:guideLst>
        <p:guide orient="horz" pos="4224"/>
        <p:guide pos="41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4.xml"/><Relationship Id="rId34" Type="http://schemas.openxmlformats.org/officeDocument/2006/relationships/viewProps" Target="viewProps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slide" Target="slides/slide22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notesMaster" Target="notesMasters/notesMaster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tableStyles" Target="tableStyles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NULL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NULL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4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8.xml"/><Relationship Id="rId1" Type="http://schemas.microsoft.com/office/2011/relationships/chartStyle" Target="style8.xml"/><Relationship Id="rId4" Type="http://schemas.openxmlformats.org/officeDocument/2006/relationships/package" Target="../embeddings/List_aplikace_Microsoft_Excel5.xlsx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6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265896097904626E-2"/>
          <c:y val="0.11216137656970669"/>
          <c:w val="0.91692139603581668"/>
          <c:h val="0.71344666460445894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rgbClr val="C00000"/>
            </a:solidFill>
            <a:ln w="19050">
              <a:solidFill>
                <a:srgbClr val="C00000"/>
              </a:solidFill>
            </a:ln>
            <a:effectLst/>
          </c:spPr>
          <c:invertIfNegative val="0"/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-5400000" spcFirstLastPara="1" vertOverflow="ellipsis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Sheet1!$A$32:$A$151</c:f>
              <c:numCache>
                <c:formatCode>m/d/yyyy</c:formatCode>
                <c:ptCount val="120"/>
                <c:pt idx="0">
                  <c:v>44105</c:v>
                </c:pt>
                <c:pt idx="1">
                  <c:v>44106</c:v>
                </c:pt>
                <c:pt idx="2">
                  <c:v>44107</c:v>
                </c:pt>
                <c:pt idx="3">
                  <c:v>44108</c:v>
                </c:pt>
                <c:pt idx="4">
                  <c:v>44109</c:v>
                </c:pt>
                <c:pt idx="5">
                  <c:v>44110</c:v>
                </c:pt>
                <c:pt idx="6">
                  <c:v>44111</c:v>
                </c:pt>
                <c:pt idx="7">
                  <c:v>44112</c:v>
                </c:pt>
                <c:pt idx="8">
                  <c:v>44113</c:v>
                </c:pt>
                <c:pt idx="9">
                  <c:v>44114</c:v>
                </c:pt>
                <c:pt idx="10">
                  <c:v>44115</c:v>
                </c:pt>
                <c:pt idx="11">
                  <c:v>44116</c:v>
                </c:pt>
                <c:pt idx="12">
                  <c:v>44117</c:v>
                </c:pt>
                <c:pt idx="13">
                  <c:v>44118</c:v>
                </c:pt>
                <c:pt idx="14">
                  <c:v>44119</c:v>
                </c:pt>
                <c:pt idx="15">
                  <c:v>44120</c:v>
                </c:pt>
                <c:pt idx="16">
                  <c:v>44121</c:v>
                </c:pt>
                <c:pt idx="17">
                  <c:v>44122</c:v>
                </c:pt>
                <c:pt idx="18">
                  <c:v>44123</c:v>
                </c:pt>
                <c:pt idx="19">
                  <c:v>44124</c:v>
                </c:pt>
                <c:pt idx="20">
                  <c:v>44125</c:v>
                </c:pt>
                <c:pt idx="21">
                  <c:v>44126</c:v>
                </c:pt>
                <c:pt idx="22">
                  <c:v>44127</c:v>
                </c:pt>
                <c:pt idx="23">
                  <c:v>44128</c:v>
                </c:pt>
                <c:pt idx="24">
                  <c:v>44129</c:v>
                </c:pt>
                <c:pt idx="25">
                  <c:v>44130</c:v>
                </c:pt>
                <c:pt idx="26">
                  <c:v>44131</c:v>
                </c:pt>
                <c:pt idx="27">
                  <c:v>44132</c:v>
                </c:pt>
                <c:pt idx="28">
                  <c:v>44133</c:v>
                </c:pt>
                <c:pt idx="29">
                  <c:v>44134</c:v>
                </c:pt>
                <c:pt idx="30">
                  <c:v>44135</c:v>
                </c:pt>
                <c:pt idx="31">
                  <c:v>44136</c:v>
                </c:pt>
                <c:pt idx="32">
                  <c:v>44137</c:v>
                </c:pt>
                <c:pt idx="33">
                  <c:v>44138</c:v>
                </c:pt>
                <c:pt idx="34">
                  <c:v>44139</c:v>
                </c:pt>
                <c:pt idx="35">
                  <c:v>44140</c:v>
                </c:pt>
                <c:pt idx="36">
                  <c:v>44141</c:v>
                </c:pt>
                <c:pt idx="37">
                  <c:v>44142</c:v>
                </c:pt>
                <c:pt idx="38">
                  <c:v>44143</c:v>
                </c:pt>
                <c:pt idx="39">
                  <c:v>44144</c:v>
                </c:pt>
                <c:pt idx="40">
                  <c:v>44145</c:v>
                </c:pt>
                <c:pt idx="41">
                  <c:v>44146</c:v>
                </c:pt>
                <c:pt idx="42">
                  <c:v>44147</c:v>
                </c:pt>
                <c:pt idx="43">
                  <c:v>44148</c:v>
                </c:pt>
                <c:pt idx="44">
                  <c:v>44149</c:v>
                </c:pt>
                <c:pt idx="45">
                  <c:v>44150</c:v>
                </c:pt>
                <c:pt idx="46">
                  <c:v>44151</c:v>
                </c:pt>
                <c:pt idx="47">
                  <c:v>44152</c:v>
                </c:pt>
                <c:pt idx="48">
                  <c:v>44153</c:v>
                </c:pt>
                <c:pt idx="49">
                  <c:v>44154</c:v>
                </c:pt>
                <c:pt idx="50">
                  <c:v>44155</c:v>
                </c:pt>
                <c:pt idx="51">
                  <c:v>44156</c:v>
                </c:pt>
                <c:pt idx="52">
                  <c:v>44157</c:v>
                </c:pt>
                <c:pt idx="53">
                  <c:v>44158</c:v>
                </c:pt>
                <c:pt idx="54">
                  <c:v>44159</c:v>
                </c:pt>
                <c:pt idx="55">
                  <c:v>44160</c:v>
                </c:pt>
                <c:pt idx="56">
                  <c:v>44161</c:v>
                </c:pt>
                <c:pt idx="57">
                  <c:v>44162</c:v>
                </c:pt>
                <c:pt idx="58">
                  <c:v>44163</c:v>
                </c:pt>
                <c:pt idx="59">
                  <c:v>44164</c:v>
                </c:pt>
                <c:pt idx="60">
                  <c:v>44165</c:v>
                </c:pt>
                <c:pt idx="61">
                  <c:v>44166</c:v>
                </c:pt>
                <c:pt idx="62">
                  <c:v>44167</c:v>
                </c:pt>
                <c:pt idx="63">
                  <c:v>44168</c:v>
                </c:pt>
                <c:pt idx="64">
                  <c:v>44169</c:v>
                </c:pt>
                <c:pt idx="65">
                  <c:v>44170</c:v>
                </c:pt>
                <c:pt idx="66">
                  <c:v>44171</c:v>
                </c:pt>
                <c:pt idx="67">
                  <c:v>44172</c:v>
                </c:pt>
                <c:pt idx="68">
                  <c:v>44173</c:v>
                </c:pt>
                <c:pt idx="69">
                  <c:v>44174</c:v>
                </c:pt>
                <c:pt idx="70">
                  <c:v>44175</c:v>
                </c:pt>
                <c:pt idx="71">
                  <c:v>44176</c:v>
                </c:pt>
                <c:pt idx="72">
                  <c:v>44177</c:v>
                </c:pt>
                <c:pt idx="73">
                  <c:v>44178</c:v>
                </c:pt>
                <c:pt idx="74">
                  <c:v>44179</c:v>
                </c:pt>
                <c:pt idx="75">
                  <c:v>44180</c:v>
                </c:pt>
                <c:pt idx="76">
                  <c:v>44181</c:v>
                </c:pt>
                <c:pt idx="77">
                  <c:v>44182</c:v>
                </c:pt>
                <c:pt idx="78">
                  <c:v>44183</c:v>
                </c:pt>
                <c:pt idx="79">
                  <c:v>44184</c:v>
                </c:pt>
                <c:pt idx="80">
                  <c:v>44185</c:v>
                </c:pt>
                <c:pt idx="81">
                  <c:v>44186</c:v>
                </c:pt>
                <c:pt idx="82">
                  <c:v>44187</c:v>
                </c:pt>
                <c:pt idx="83">
                  <c:v>44188</c:v>
                </c:pt>
                <c:pt idx="84">
                  <c:v>44189</c:v>
                </c:pt>
                <c:pt idx="85">
                  <c:v>44190</c:v>
                </c:pt>
                <c:pt idx="86">
                  <c:v>44191</c:v>
                </c:pt>
                <c:pt idx="87">
                  <c:v>44192</c:v>
                </c:pt>
                <c:pt idx="88">
                  <c:v>44193</c:v>
                </c:pt>
                <c:pt idx="89">
                  <c:v>44194</c:v>
                </c:pt>
                <c:pt idx="90">
                  <c:v>44195</c:v>
                </c:pt>
                <c:pt idx="91">
                  <c:v>44196</c:v>
                </c:pt>
                <c:pt idx="92">
                  <c:v>44197</c:v>
                </c:pt>
                <c:pt idx="93">
                  <c:v>44198</c:v>
                </c:pt>
                <c:pt idx="94">
                  <c:v>44199</c:v>
                </c:pt>
                <c:pt idx="95">
                  <c:v>44200</c:v>
                </c:pt>
                <c:pt idx="96">
                  <c:v>44201</c:v>
                </c:pt>
                <c:pt idx="97">
                  <c:v>44202</c:v>
                </c:pt>
                <c:pt idx="98">
                  <c:v>44203</c:v>
                </c:pt>
                <c:pt idx="99">
                  <c:v>44204</c:v>
                </c:pt>
                <c:pt idx="100">
                  <c:v>44205</c:v>
                </c:pt>
                <c:pt idx="101">
                  <c:v>44206</c:v>
                </c:pt>
                <c:pt idx="102">
                  <c:v>44207</c:v>
                </c:pt>
                <c:pt idx="103">
                  <c:v>44208</c:v>
                </c:pt>
                <c:pt idx="104">
                  <c:v>44209</c:v>
                </c:pt>
                <c:pt idx="105">
                  <c:v>44210</c:v>
                </c:pt>
                <c:pt idx="106">
                  <c:v>44211</c:v>
                </c:pt>
                <c:pt idx="107">
                  <c:v>44212</c:v>
                </c:pt>
                <c:pt idx="108">
                  <c:v>44213</c:v>
                </c:pt>
                <c:pt idx="109">
                  <c:v>44214</c:v>
                </c:pt>
                <c:pt idx="110">
                  <c:v>44215</c:v>
                </c:pt>
                <c:pt idx="111">
                  <c:v>44216</c:v>
                </c:pt>
                <c:pt idx="112">
                  <c:v>44217</c:v>
                </c:pt>
                <c:pt idx="113">
                  <c:v>44218</c:v>
                </c:pt>
                <c:pt idx="114">
                  <c:v>44219</c:v>
                </c:pt>
                <c:pt idx="115">
                  <c:v>44220</c:v>
                </c:pt>
                <c:pt idx="116">
                  <c:v>44221</c:v>
                </c:pt>
                <c:pt idx="117">
                  <c:v>44222</c:v>
                </c:pt>
                <c:pt idx="118">
                  <c:v>44223</c:v>
                </c:pt>
                <c:pt idx="119">
                  <c:v>44224</c:v>
                </c:pt>
              </c:numCache>
            </c:numRef>
          </c:cat>
          <c:val>
            <c:numRef>
              <c:f>Sheet1!$B$32:$B$151</c:f>
              <c:numCache>
                <c:formatCode>General</c:formatCode>
                <c:ptCount val="120"/>
                <c:pt idx="0">
                  <c:v>3502</c:v>
                </c:pt>
                <c:pt idx="1">
                  <c:v>3795</c:v>
                </c:pt>
                <c:pt idx="2">
                  <c:v>2554</c:v>
                </c:pt>
                <c:pt idx="3">
                  <c:v>1840</c:v>
                </c:pt>
                <c:pt idx="4">
                  <c:v>3119</c:v>
                </c:pt>
                <c:pt idx="5">
                  <c:v>4458</c:v>
                </c:pt>
                <c:pt idx="6">
                  <c:v>5337</c:v>
                </c:pt>
                <c:pt idx="7">
                  <c:v>5394</c:v>
                </c:pt>
                <c:pt idx="8">
                  <c:v>8618</c:v>
                </c:pt>
                <c:pt idx="9">
                  <c:v>4636</c:v>
                </c:pt>
                <c:pt idx="10">
                  <c:v>3104</c:v>
                </c:pt>
                <c:pt idx="11">
                  <c:v>4308</c:v>
                </c:pt>
                <c:pt idx="12">
                  <c:v>8324</c:v>
                </c:pt>
                <c:pt idx="13">
                  <c:v>9545</c:v>
                </c:pt>
                <c:pt idx="14">
                  <c:v>9724</c:v>
                </c:pt>
                <c:pt idx="15">
                  <c:v>11104</c:v>
                </c:pt>
                <c:pt idx="16">
                  <c:v>8713</c:v>
                </c:pt>
                <c:pt idx="17">
                  <c:v>5059</c:v>
                </c:pt>
                <c:pt idx="18">
                  <c:v>8077</c:v>
                </c:pt>
                <c:pt idx="19">
                  <c:v>11985</c:v>
                </c:pt>
                <c:pt idx="20">
                  <c:v>14971</c:v>
                </c:pt>
                <c:pt idx="21">
                  <c:v>14155</c:v>
                </c:pt>
                <c:pt idx="22">
                  <c:v>15248</c:v>
                </c:pt>
                <c:pt idx="23">
                  <c:v>12473</c:v>
                </c:pt>
                <c:pt idx="24">
                  <c:v>7300</c:v>
                </c:pt>
                <c:pt idx="25">
                  <c:v>10272</c:v>
                </c:pt>
                <c:pt idx="26">
                  <c:v>15666</c:v>
                </c:pt>
                <c:pt idx="27">
                  <c:v>12978</c:v>
                </c:pt>
                <c:pt idx="28">
                  <c:v>13051</c:v>
                </c:pt>
                <c:pt idx="29">
                  <c:v>13603</c:v>
                </c:pt>
                <c:pt idx="30">
                  <c:v>11427</c:v>
                </c:pt>
                <c:pt idx="31">
                  <c:v>6551</c:v>
                </c:pt>
                <c:pt idx="32">
                  <c:v>9239</c:v>
                </c:pt>
                <c:pt idx="33">
                  <c:v>12090</c:v>
                </c:pt>
                <c:pt idx="34">
                  <c:v>15725</c:v>
                </c:pt>
                <c:pt idx="35">
                  <c:v>13234</c:v>
                </c:pt>
                <c:pt idx="36">
                  <c:v>11546</c:v>
                </c:pt>
                <c:pt idx="37">
                  <c:v>7721</c:v>
                </c:pt>
                <c:pt idx="38">
                  <c:v>3609</c:v>
                </c:pt>
                <c:pt idx="39">
                  <c:v>6048</c:v>
                </c:pt>
                <c:pt idx="40">
                  <c:v>9056</c:v>
                </c:pt>
                <c:pt idx="41">
                  <c:v>8921</c:v>
                </c:pt>
                <c:pt idx="42">
                  <c:v>7874</c:v>
                </c:pt>
                <c:pt idx="43">
                  <c:v>7358</c:v>
                </c:pt>
                <c:pt idx="44">
                  <c:v>4196</c:v>
                </c:pt>
                <c:pt idx="45">
                  <c:v>1890</c:v>
                </c:pt>
                <c:pt idx="46">
                  <c:v>5412</c:v>
                </c:pt>
                <c:pt idx="47">
                  <c:v>4246</c:v>
                </c:pt>
                <c:pt idx="48">
                  <c:v>5514</c:v>
                </c:pt>
                <c:pt idx="49">
                  <c:v>6470</c:v>
                </c:pt>
                <c:pt idx="50">
                  <c:v>5808</c:v>
                </c:pt>
                <c:pt idx="51">
                  <c:v>3191</c:v>
                </c:pt>
                <c:pt idx="52">
                  <c:v>1509</c:v>
                </c:pt>
                <c:pt idx="53">
                  <c:v>4379</c:v>
                </c:pt>
                <c:pt idx="54">
                  <c:v>5861</c:v>
                </c:pt>
                <c:pt idx="55">
                  <c:v>4929</c:v>
                </c:pt>
                <c:pt idx="56">
                  <c:v>4049</c:v>
                </c:pt>
                <c:pt idx="57">
                  <c:v>4462</c:v>
                </c:pt>
                <c:pt idx="58">
                  <c:v>2667</c:v>
                </c:pt>
                <c:pt idx="59">
                  <c:v>1074</c:v>
                </c:pt>
                <c:pt idx="60">
                  <c:v>3572</c:v>
                </c:pt>
                <c:pt idx="61">
                  <c:v>5180</c:v>
                </c:pt>
                <c:pt idx="62">
                  <c:v>4561</c:v>
                </c:pt>
                <c:pt idx="63">
                  <c:v>4624</c:v>
                </c:pt>
                <c:pt idx="64">
                  <c:v>4747</c:v>
                </c:pt>
                <c:pt idx="65">
                  <c:v>3312</c:v>
                </c:pt>
                <c:pt idx="66">
                  <c:v>1112</c:v>
                </c:pt>
                <c:pt idx="67">
                  <c:v>4251</c:v>
                </c:pt>
                <c:pt idx="68">
                  <c:v>5855</c:v>
                </c:pt>
                <c:pt idx="69">
                  <c:v>6413</c:v>
                </c:pt>
                <c:pt idx="70">
                  <c:v>5869</c:v>
                </c:pt>
                <c:pt idx="71">
                  <c:v>6208</c:v>
                </c:pt>
                <c:pt idx="72">
                  <c:v>3654</c:v>
                </c:pt>
                <c:pt idx="73">
                  <c:v>1998</c:v>
                </c:pt>
                <c:pt idx="74">
                  <c:v>5176</c:v>
                </c:pt>
                <c:pt idx="75">
                  <c:v>7908</c:v>
                </c:pt>
                <c:pt idx="76">
                  <c:v>8255</c:v>
                </c:pt>
                <c:pt idx="77">
                  <c:v>7613</c:v>
                </c:pt>
                <c:pt idx="78">
                  <c:v>8832</c:v>
                </c:pt>
                <c:pt idx="79">
                  <c:v>5322</c:v>
                </c:pt>
                <c:pt idx="80">
                  <c:v>3399</c:v>
                </c:pt>
                <c:pt idx="81">
                  <c:v>7947</c:v>
                </c:pt>
                <c:pt idx="82">
                  <c:v>10906</c:v>
                </c:pt>
                <c:pt idx="83">
                  <c:v>14128</c:v>
                </c:pt>
                <c:pt idx="84">
                  <c:v>4372</c:v>
                </c:pt>
                <c:pt idx="85">
                  <c:v>2671</c:v>
                </c:pt>
                <c:pt idx="86">
                  <c:v>3031</c:v>
                </c:pt>
                <c:pt idx="87">
                  <c:v>3779</c:v>
                </c:pt>
                <c:pt idx="88">
                  <c:v>10927</c:v>
                </c:pt>
                <c:pt idx="89">
                  <c:v>16456</c:v>
                </c:pt>
                <c:pt idx="90">
                  <c:v>17053</c:v>
                </c:pt>
                <c:pt idx="91">
                  <c:v>13305</c:v>
                </c:pt>
                <c:pt idx="92">
                  <c:v>3445</c:v>
                </c:pt>
                <c:pt idx="93">
                  <c:v>4980</c:v>
                </c:pt>
                <c:pt idx="94">
                  <c:v>6260</c:v>
                </c:pt>
                <c:pt idx="95">
                  <c:v>12939</c:v>
                </c:pt>
                <c:pt idx="96">
                  <c:v>17391</c:v>
                </c:pt>
                <c:pt idx="97">
                  <c:v>17755</c:v>
                </c:pt>
                <c:pt idx="98">
                  <c:v>14874</c:v>
                </c:pt>
                <c:pt idx="99">
                  <c:v>13094</c:v>
                </c:pt>
                <c:pt idx="100">
                  <c:v>8432</c:v>
                </c:pt>
                <c:pt idx="101">
                  <c:v>4309</c:v>
                </c:pt>
                <c:pt idx="102">
                  <c:v>9375</c:v>
                </c:pt>
                <c:pt idx="103">
                  <c:v>10800</c:v>
                </c:pt>
                <c:pt idx="104">
                  <c:v>10908</c:v>
                </c:pt>
                <c:pt idx="105">
                  <c:v>8083</c:v>
                </c:pt>
                <c:pt idx="106">
                  <c:v>9286</c:v>
                </c:pt>
                <c:pt idx="107">
                  <c:v>5236</c:v>
                </c:pt>
                <c:pt idx="108">
                  <c:v>2640</c:v>
                </c:pt>
                <c:pt idx="109">
                  <c:v>7659</c:v>
                </c:pt>
                <c:pt idx="110">
                  <c:v>9605</c:v>
                </c:pt>
                <c:pt idx="111">
                  <c:v>8210</c:v>
                </c:pt>
                <c:pt idx="112">
                  <c:v>7515</c:v>
                </c:pt>
                <c:pt idx="113">
                  <c:v>8456</c:v>
                </c:pt>
                <c:pt idx="114">
                  <c:v>4238</c:v>
                </c:pt>
                <c:pt idx="115">
                  <c:v>2393</c:v>
                </c:pt>
                <c:pt idx="116">
                  <c:v>6958</c:v>
                </c:pt>
                <c:pt idx="117">
                  <c:v>9181</c:v>
                </c:pt>
                <c:pt idx="118">
                  <c:v>8452</c:v>
                </c:pt>
                <c:pt idx="119">
                  <c:v>7937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D29-4D45-BB66-F61FDB09063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417147840"/>
        <c:axId val="419321824"/>
      </c:barChart>
      <c:dateAx>
        <c:axId val="417147840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low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19321824"/>
        <c:crosses val="autoZero"/>
        <c:auto val="1"/>
        <c:lblOffset val="100"/>
        <c:baseTimeUnit val="days"/>
        <c:majorUnit val="1"/>
        <c:majorTimeUnit val="days"/>
      </c:dateAx>
      <c:valAx>
        <c:axId val="419321824"/>
        <c:scaling>
          <c:orientation val="minMax"/>
          <c:max val="25000"/>
          <c:min val="0"/>
        </c:scaling>
        <c:delete val="0"/>
        <c:axPos val="l"/>
        <c:numFmt formatCode="#,##0" sourceLinked="0"/>
        <c:majorTickMark val="out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17147840"/>
        <c:crosses val="autoZero"/>
        <c:crossBetween val="between"/>
        <c:majorUnit val="5000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cs-CZ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5725639816114128E-2"/>
          <c:y val="3.7414076378474583E-2"/>
          <c:w val="0.93069323165507978"/>
          <c:h val="0.82729398410055177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% pozitivních</c:v>
                </c:pt>
              </c:strCache>
            </c:strRef>
          </c:tx>
          <c:spPr>
            <a:ln w="19050" cap="rnd">
              <a:solidFill>
                <a:schemeClr val="tx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tx1"/>
              </a:solidFill>
              <a:ln w="19050">
                <a:solidFill>
                  <a:schemeClr val="tx1"/>
                </a:solidFill>
              </a:ln>
              <a:effectLst/>
            </c:spPr>
          </c:marker>
          <c:trendline>
            <c:spPr>
              <a:ln w="25400" cap="rnd">
                <a:solidFill>
                  <a:srgbClr val="FF0000"/>
                </a:solidFill>
                <a:prstDash val="solid"/>
              </a:ln>
              <a:effectLst/>
            </c:spPr>
            <c:trendlineType val="movingAvg"/>
            <c:period val="7"/>
            <c:dispRSqr val="0"/>
            <c:dispEq val="0"/>
          </c:trendline>
          <c:cat>
            <c:numRef>
              <c:f>Sheet1!$A$17:$A$151</c:f>
              <c:numCache>
                <c:formatCode>m/d/yyyy</c:formatCode>
                <c:ptCount val="135"/>
                <c:pt idx="0">
                  <c:v>44090</c:v>
                </c:pt>
                <c:pt idx="1">
                  <c:v>44091</c:v>
                </c:pt>
                <c:pt idx="2">
                  <c:v>44092</c:v>
                </c:pt>
                <c:pt idx="3">
                  <c:v>44093</c:v>
                </c:pt>
                <c:pt idx="4">
                  <c:v>44094</c:v>
                </c:pt>
                <c:pt idx="5">
                  <c:v>44095</c:v>
                </c:pt>
                <c:pt idx="6">
                  <c:v>44096</c:v>
                </c:pt>
                <c:pt idx="7">
                  <c:v>44097</c:v>
                </c:pt>
                <c:pt idx="8">
                  <c:v>44098</c:v>
                </c:pt>
                <c:pt idx="9">
                  <c:v>44099</c:v>
                </c:pt>
                <c:pt idx="10">
                  <c:v>44100</c:v>
                </c:pt>
                <c:pt idx="11">
                  <c:v>44101</c:v>
                </c:pt>
                <c:pt idx="12">
                  <c:v>44102</c:v>
                </c:pt>
                <c:pt idx="13">
                  <c:v>44103</c:v>
                </c:pt>
                <c:pt idx="14">
                  <c:v>44104</c:v>
                </c:pt>
                <c:pt idx="15">
                  <c:v>44105</c:v>
                </c:pt>
                <c:pt idx="16">
                  <c:v>44106</c:v>
                </c:pt>
                <c:pt idx="17">
                  <c:v>44107</c:v>
                </c:pt>
                <c:pt idx="18">
                  <c:v>44108</c:v>
                </c:pt>
                <c:pt idx="19">
                  <c:v>44109</c:v>
                </c:pt>
                <c:pt idx="20">
                  <c:v>44110</c:v>
                </c:pt>
                <c:pt idx="21">
                  <c:v>44111</c:v>
                </c:pt>
                <c:pt idx="22">
                  <c:v>44112</c:v>
                </c:pt>
                <c:pt idx="23">
                  <c:v>44113</c:v>
                </c:pt>
                <c:pt idx="24">
                  <c:v>44114</c:v>
                </c:pt>
                <c:pt idx="25">
                  <c:v>44115</c:v>
                </c:pt>
                <c:pt idx="26">
                  <c:v>44116</c:v>
                </c:pt>
                <c:pt idx="27">
                  <c:v>44117</c:v>
                </c:pt>
                <c:pt idx="28">
                  <c:v>44118</c:v>
                </c:pt>
                <c:pt idx="29">
                  <c:v>44119</c:v>
                </c:pt>
                <c:pt idx="30">
                  <c:v>44120</c:v>
                </c:pt>
                <c:pt idx="31">
                  <c:v>44121</c:v>
                </c:pt>
                <c:pt idx="32">
                  <c:v>44122</c:v>
                </c:pt>
                <c:pt idx="33">
                  <c:v>44123</c:v>
                </c:pt>
                <c:pt idx="34">
                  <c:v>44124</c:v>
                </c:pt>
                <c:pt idx="35">
                  <c:v>44125</c:v>
                </c:pt>
                <c:pt idx="36">
                  <c:v>44126</c:v>
                </c:pt>
                <c:pt idx="37">
                  <c:v>44127</c:v>
                </c:pt>
                <c:pt idx="38">
                  <c:v>44128</c:v>
                </c:pt>
                <c:pt idx="39">
                  <c:v>44129</c:v>
                </c:pt>
                <c:pt idx="40">
                  <c:v>44130</c:v>
                </c:pt>
                <c:pt idx="41">
                  <c:v>44131</c:v>
                </c:pt>
                <c:pt idx="42">
                  <c:v>44132</c:v>
                </c:pt>
                <c:pt idx="43">
                  <c:v>44133</c:v>
                </c:pt>
                <c:pt idx="44">
                  <c:v>44134</c:v>
                </c:pt>
                <c:pt idx="45">
                  <c:v>44135</c:v>
                </c:pt>
                <c:pt idx="46">
                  <c:v>44136</c:v>
                </c:pt>
                <c:pt idx="47">
                  <c:v>44137</c:v>
                </c:pt>
                <c:pt idx="48">
                  <c:v>44138</c:v>
                </c:pt>
                <c:pt idx="49">
                  <c:v>44139</c:v>
                </c:pt>
                <c:pt idx="50">
                  <c:v>44140</c:v>
                </c:pt>
                <c:pt idx="51">
                  <c:v>44141</c:v>
                </c:pt>
                <c:pt idx="52">
                  <c:v>44142</c:v>
                </c:pt>
                <c:pt idx="53">
                  <c:v>44143</c:v>
                </c:pt>
                <c:pt idx="54">
                  <c:v>44144</c:v>
                </c:pt>
                <c:pt idx="55">
                  <c:v>44145</c:v>
                </c:pt>
                <c:pt idx="56">
                  <c:v>44146</c:v>
                </c:pt>
                <c:pt idx="57">
                  <c:v>44147</c:v>
                </c:pt>
                <c:pt idx="58">
                  <c:v>44148</c:v>
                </c:pt>
                <c:pt idx="59">
                  <c:v>44149</c:v>
                </c:pt>
                <c:pt idx="60">
                  <c:v>44150</c:v>
                </c:pt>
                <c:pt idx="61">
                  <c:v>44151</c:v>
                </c:pt>
                <c:pt idx="62">
                  <c:v>44152</c:v>
                </c:pt>
                <c:pt idx="63">
                  <c:v>44153</c:v>
                </c:pt>
                <c:pt idx="64">
                  <c:v>44154</c:v>
                </c:pt>
                <c:pt idx="65">
                  <c:v>44155</c:v>
                </c:pt>
                <c:pt idx="66">
                  <c:v>44156</c:v>
                </c:pt>
                <c:pt idx="67">
                  <c:v>44157</c:v>
                </c:pt>
                <c:pt idx="68">
                  <c:v>44158</c:v>
                </c:pt>
                <c:pt idx="69">
                  <c:v>44159</c:v>
                </c:pt>
                <c:pt idx="70">
                  <c:v>44160</c:v>
                </c:pt>
                <c:pt idx="71">
                  <c:v>44161</c:v>
                </c:pt>
                <c:pt idx="72">
                  <c:v>44162</c:v>
                </c:pt>
                <c:pt idx="73">
                  <c:v>44163</c:v>
                </c:pt>
                <c:pt idx="74">
                  <c:v>44164</c:v>
                </c:pt>
                <c:pt idx="75">
                  <c:v>44165</c:v>
                </c:pt>
                <c:pt idx="76">
                  <c:v>44166</c:v>
                </c:pt>
                <c:pt idx="77">
                  <c:v>44167</c:v>
                </c:pt>
                <c:pt idx="78">
                  <c:v>44168</c:v>
                </c:pt>
                <c:pt idx="79">
                  <c:v>44169</c:v>
                </c:pt>
                <c:pt idx="80">
                  <c:v>44170</c:v>
                </c:pt>
                <c:pt idx="81">
                  <c:v>44171</c:v>
                </c:pt>
                <c:pt idx="82">
                  <c:v>44172</c:v>
                </c:pt>
                <c:pt idx="83">
                  <c:v>44173</c:v>
                </c:pt>
                <c:pt idx="84">
                  <c:v>44174</c:v>
                </c:pt>
                <c:pt idx="85">
                  <c:v>44175</c:v>
                </c:pt>
                <c:pt idx="86">
                  <c:v>44176</c:v>
                </c:pt>
                <c:pt idx="87">
                  <c:v>44177</c:v>
                </c:pt>
                <c:pt idx="88">
                  <c:v>44178</c:v>
                </c:pt>
                <c:pt idx="89">
                  <c:v>44179</c:v>
                </c:pt>
                <c:pt idx="90">
                  <c:v>44180</c:v>
                </c:pt>
                <c:pt idx="91">
                  <c:v>44181</c:v>
                </c:pt>
                <c:pt idx="92">
                  <c:v>44182</c:v>
                </c:pt>
                <c:pt idx="93">
                  <c:v>44183</c:v>
                </c:pt>
                <c:pt idx="94">
                  <c:v>44184</c:v>
                </c:pt>
                <c:pt idx="95">
                  <c:v>44185</c:v>
                </c:pt>
                <c:pt idx="96">
                  <c:v>44186</c:v>
                </c:pt>
                <c:pt idx="97">
                  <c:v>44187</c:v>
                </c:pt>
                <c:pt idx="98">
                  <c:v>44188</c:v>
                </c:pt>
                <c:pt idx="99">
                  <c:v>44189</c:v>
                </c:pt>
                <c:pt idx="100">
                  <c:v>44190</c:v>
                </c:pt>
                <c:pt idx="101">
                  <c:v>44191</c:v>
                </c:pt>
                <c:pt idx="102">
                  <c:v>44192</c:v>
                </c:pt>
                <c:pt idx="103">
                  <c:v>44193</c:v>
                </c:pt>
                <c:pt idx="104">
                  <c:v>44194</c:v>
                </c:pt>
                <c:pt idx="105">
                  <c:v>44195</c:v>
                </c:pt>
                <c:pt idx="106">
                  <c:v>44196</c:v>
                </c:pt>
                <c:pt idx="107">
                  <c:v>44197</c:v>
                </c:pt>
                <c:pt idx="108">
                  <c:v>44198</c:v>
                </c:pt>
                <c:pt idx="109">
                  <c:v>44199</c:v>
                </c:pt>
                <c:pt idx="110">
                  <c:v>44200</c:v>
                </c:pt>
                <c:pt idx="111">
                  <c:v>44201</c:v>
                </c:pt>
                <c:pt idx="112">
                  <c:v>44202</c:v>
                </c:pt>
                <c:pt idx="113">
                  <c:v>44203</c:v>
                </c:pt>
                <c:pt idx="114">
                  <c:v>44204</c:v>
                </c:pt>
                <c:pt idx="115">
                  <c:v>44205</c:v>
                </c:pt>
                <c:pt idx="116">
                  <c:v>44206</c:v>
                </c:pt>
                <c:pt idx="117">
                  <c:v>44207</c:v>
                </c:pt>
                <c:pt idx="118">
                  <c:v>44208</c:v>
                </c:pt>
                <c:pt idx="119">
                  <c:v>44209</c:v>
                </c:pt>
                <c:pt idx="120">
                  <c:v>44210</c:v>
                </c:pt>
                <c:pt idx="121">
                  <c:v>44211</c:v>
                </c:pt>
                <c:pt idx="122">
                  <c:v>44212</c:v>
                </c:pt>
                <c:pt idx="123">
                  <c:v>44213</c:v>
                </c:pt>
                <c:pt idx="124">
                  <c:v>44214</c:v>
                </c:pt>
                <c:pt idx="125">
                  <c:v>44215</c:v>
                </c:pt>
                <c:pt idx="126">
                  <c:v>44216</c:v>
                </c:pt>
                <c:pt idx="127">
                  <c:v>44217</c:v>
                </c:pt>
                <c:pt idx="128">
                  <c:v>44218</c:v>
                </c:pt>
                <c:pt idx="129">
                  <c:v>44219</c:v>
                </c:pt>
                <c:pt idx="130">
                  <c:v>44220</c:v>
                </c:pt>
                <c:pt idx="131">
                  <c:v>44221</c:v>
                </c:pt>
                <c:pt idx="132">
                  <c:v>44222</c:v>
                </c:pt>
                <c:pt idx="133">
                  <c:v>44223</c:v>
                </c:pt>
                <c:pt idx="134">
                  <c:v>44224</c:v>
                </c:pt>
              </c:numCache>
            </c:numRef>
          </c:cat>
          <c:val>
            <c:numRef>
              <c:f>Sheet1!$B$17:$B$151</c:f>
              <c:numCache>
                <c:formatCode>General</c:formatCode>
                <c:ptCount val="135"/>
                <c:pt idx="0">
                  <c:v>0.11842430229686342</c:v>
                </c:pt>
                <c:pt idx="1">
                  <c:v>0.17359256489691272</c:v>
                </c:pt>
                <c:pt idx="2">
                  <c:v>0.13420601908490334</c:v>
                </c:pt>
                <c:pt idx="3">
                  <c:v>0.14098360655737704</c:v>
                </c:pt>
                <c:pt idx="4">
                  <c:v>0.1081445523193096</c:v>
                </c:pt>
                <c:pt idx="5">
                  <c:v>8.7864911276473959E-2</c:v>
                </c:pt>
                <c:pt idx="6">
                  <c:v>0.13046815042210283</c:v>
                </c:pt>
                <c:pt idx="7">
                  <c:v>0.1314621814054277</c:v>
                </c:pt>
                <c:pt idx="8">
                  <c:v>0.14939235253433455</c:v>
                </c:pt>
                <c:pt idx="9">
                  <c:v>0.16333043225993618</c:v>
                </c:pt>
                <c:pt idx="10">
                  <c:v>0.15344062153163152</c:v>
                </c:pt>
                <c:pt idx="11">
                  <c:v>0.14501061571125265</c:v>
                </c:pt>
                <c:pt idx="12">
                  <c:v>0.13432471964895173</c:v>
                </c:pt>
                <c:pt idx="13">
                  <c:v>0.13990523822058437</c:v>
                </c:pt>
                <c:pt idx="14">
                  <c:v>0.1715522329333071</c:v>
                </c:pt>
                <c:pt idx="15">
                  <c:v>0.19935111751982695</c:v>
                </c:pt>
                <c:pt idx="16">
                  <c:v>0.20355397601066194</c:v>
                </c:pt>
                <c:pt idx="17">
                  <c:v>0.21376433785192908</c:v>
                </c:pt>
                <c:pt idx="18">
                  <c:v>0.2536976685886187</c:v>
                </c:pt>
                <c:pt idx="19">
                  <c:v>0.23486192044590828</c:v>
                </c:pt>
                <c:pt idx="20">
                  <c:v>0.2325999486345347</c:v>
                </c:pt>
                <c:pt idx="21">
                  <c:v>0.26706987108069391</c:v>
                </c:pt>
                <c:pt idx="22">
                  <c:v>0.27626881887319571</c:v>
                </c:pt>
                <c:pt idx="23">
                  <c:v>0.38326203946460602</c:v>
                </c:pt>
                <c:pt idx="24">
                  <c:v>0.31661789930380385</c:v>
                </c:pt>
                <c:pt idx="25">
                  <c:v>0.32976149325959214</c:v>
                </c:pt>
                <c:pt idx="26">
                  <c:v>0.2501089799476896</c:v>
                </c:pt>
                <c:pt idx="27">
                  <c:v>0.3177366702937976</c:v>
                </c:pt>
                <c:pt idx="28">
                  <c:v>0.33700600041382162</c:v>
                </c:pt>
                <c:pt idx="29">
                  <c:v>0.34091756807161505</c:v>
                </c:pt>
                <c:pt idx="30">
                  <c:v>0.3445958472376715</c:v>
                </c:pt>
                <c:pt idx="31">
                  <c:v>0.35185078909612627</c:v>
                </c:pt>
                <c:pt idx="32">
                  <c:v>0.36088009264133064</c:v>
                </c:pt>
                <c:pt idx="33">
                  <c:v>0.33825126141661876</c:v>
                </c:pt>
                <c:pt idx="34">
                  <c:v>0.35341178462580425</c:v>
                </c:pt>
                <c:pt idx="35">
                  <c:v>0.3930171481538699</c:v>
                </c:pt>
                <c:pt idx="36">
                  <c:v>0.37731130645650196</c:v>
                </c:pt>
                <c:pt idx="37">
                  <c:v>0.39051901817500467</c:v>
                </c:pt>
                <c:pt idx="38">
                  <c:v>0.37089278434569917</c:v>
                </c:pt>
                <c:pt idx="39">
                  <c:v>0.3987665341231843</c:v>
                </c:pt>
                <c:pt idx="40">
                  <c:v>0.35188491557414681</c:v>
                </c:pt>
                <c:pt idx="41">
                  <c:v>0.37181902250231186</c:v>
                </c:pt>
                <c:pt idx="42">
                  <c:v>0.38247078464106843</c:v>
                </c:pt>
                <c:pt idx="43">
                  <c:v>0.3628533300982652</c:v>
                </c:pt>
                <c:pt idx="44">
                  <c:v>0.33480670735985407</c:v>
                </c:pt>
                <c:pt idx="45">
                  <c:v>0.37119088109573928</c:v>
                </c:pt>
                <c:pt idx="46">
                  <c:v>0.37721562553777321</c:v>
                </c:pt>
                <c:pt idx="47">
                  <c:v>0.3600087580053643</c:v>
                </c:pt>
                <c:pt idx="48">
                  <c:v>0.336086672557532</c:v>
                </c:pt>
                <c:pt idx="49">
                  <c:v>0.40129879713674266</c:v>
                </c:pt>
                <c:pt idx="50">
                  <c:v>0.36785838788395242</c:v>
                </c:pt>
                <c:pt idx="51">
                  <c:v>0.33267109100900366</c:v>
                </c:pt>
                <c:pt idx="52">
                  <c:v>0.3472386977725056</c:v>
                </c:pt>
                <c:pt idx="53">
                  <c:v>0.31062261059530311</c:v>
                </c:pt>
                <c:pt idx="54">
                  <c:v>0.24544365264551932</c:v>
                </c:pt>
                <c:pt idx="55">
                  <c:v>0.29124881740775782</c:v>
                </c:pt>
                <c:pt idx="56">
                  <c:v>0.31292446472082536</c:v>
                </c:pt>
                <c:pt idx="57">
                  <c:v>0.3043377271935428</c:v>
                </c:pt>
                <c:pt idx="58">
                  <c:v>0.26805617476593846</c:v>
                </c:pt>
                <c:pt idx="59">
                  <c:v>0.31027580071174377</c:v>
                </c:pt>
                <c:pt idx="60">
                  <c:v>0.26022216969983453</c:v>
                </c:pt>
                <c:pt idx="61">
                  <c:v>0.23968185726569219</c:v>
                </c:pt>
                <c:pt idx="62">
                  <c:v>0.2918199523912573</c:v>
                </c:pt>
                <c:pt idx="63">
                  <c:v>0.24232035106966537</c:v>
                </c:pt>
                <c:pt idx="64">
                  <c:v>0.28530980443800619</c:v>
                </c:pt>
                <c:pt idx="65">
                  <c:v>0.25651122625215889</c:v>
                </c:pt>
                <c:pt idx="66">
                  <c:v>0.24210020425327405</c:v>
                </c:pt>
                <c:pt idx="67">
                  <c:v>0.23288943945493962</c:v>
                </c:pt>
                <c:pt idx="68">
                  <c:v>0.19529411764705881</c:v>
                </c:pt>
                <c:pt idx="69">
                  <c:v>0.27233743409490335</c:v>
                </c:pt>
                <c:pt idx="70">
                  <c:v>0.25136433982243217</c:v>
                </c:pt>
                <c:pt idx="71">
                  <c:v>0.23277757420300477</c:v>
                </c:pt>
                <c:pt idx="72">
                  <c:v>0.23276097029163259</c:v>
                </c:pt>
                <c:pt idx="73">
                  <c:v>0.24983108108108107</c:v>
                </c:pt>
                <c:pt idx="74">
                  <c:v>0.19745222929936307</c:v>
                </c:pt>
                <c:pt idx="75">
                  <c:v>0.1870748299319728</c:v>
                </c:pt>
                <c:pt idx="76">
                  <c:v>0.27019305019305018</c:v>
                </c:pt>
                <c:pt idx="77">
                  <c:v>0.23927946324387397</c:v>
                </c:pt>
                <c:pt idx="78">
                  <c:v>0.26699413722072574</c:v>
                </c:pt>
                <c:pt idx="79">
                  <c:v>0.26477377654662976</c:v>
                </c:pt>
                <c:pt idx="80">
                  <c:v>0.30754327047274604</c:v>
                </c:pt>
                <c:pt idx="81">
                  <c:v>0.20282648521329494</c:v>
                </c:pt>
                <c:pt idx="82">
                  <c:v>0.20945074343132594</c:v>
                </c:pt>
                <c:pt idx="83">
                  <c:v>0.26946546253356113</c:v>
                </c:pt>
                <c:pt idx="84">
                  <c:v>0.29430226943505555</c:v>
                </c:pt>
                <c:pt idx="85">
                  <c:v>0.27092386170413751</c:v>
                </c:pt>
                <c:pt idx="86">
                  <c:v>0.25915396861496476</c:v>
                </c:pt>
                <c:pt idx="87">
                  <c:v>0.276236683894104</c:v>
                </c:pt>
                <c:pt idx="88">
                  <c:v>0.28255182129201045</c:v>
                </c:pt>
                <c:pt idx="89">
                  <c:v>0.22792937399678972</c:v>
                </c:pt>
                <c:pt idx="90">
                  <c:v>0.29159122912894792</c:v>
                </c:pt>
                <c:pt idx="91">
                  <c:v>0.28835746334243029</c:v>
                </c:pt>
                <c:pt idx="92">
                  <c:v>0.27408340194701408</c:v>
                </c:pt>
                <c:pt idx="93">
                  <c:v>0.28447812051649929</c:v>
                </c:pt>
                <c:pt idx="94">
                  <c:v>0.26823147328018898</c:v>
                </c:pt>
                <c:pt idx="95">
                  <c:v>0.31711921010599681</c:v>
                </c:pt>
                <c:pt idx="96">
                  <c:v>0.24530843552582682</c:v>
                </c:pt>
                <c:pt idx="97">
                  <c:v>0.28091165999926598</c:v>
                </c:pt>
                <c:pt idx="98">
                  <c:v>0.32525780010576416</c:v>
                </c:pt>
                <c:pt idx="99">
                  <c:v>0.36769436997319033</c:v>
                </c:pt>
                <c:pt idx="100">
                  <c:v>0.31954225352112675</c:v>
                </c:pt>
                <c:pt idx="101">
                  <c:v>0.31966477102663871</c:v>
                </c:pt>
                <c:pt idx="102">
                  <c:v>0.31428196032058864</c:v>
                </c:pt>
                <c:pt idx="103">
                  <c:v>0.34218540080609045</c:v>
                </c:pt>
                <c:pt idx="104">
                  <c:v>0.41895929933024212</c:v>
                </c:pt>
                <c:pt idx="105">
                  <c:v>0.42636113025499656</c:v>
                </c:pt>
                <c:pt idx="106">
                  <c:v>0.45773548072230358</c:v>
                </c:pt>
                <c:pt idx="107">
                  <c:v>0.43014043932301044</c:v>
                </c:pt>
                <c:pt idx="108">
                  <c:v>0.33815433423532704</c:v>
                </c:pt>
                <c:pt idx="109">
                  <c:v>0.38074806454621768</c:v>
                </c:pt>
                <c:pt idx="110">
                  <c:v>0.31903485254691688</c:v>
                </c:pt>
                <c:pt idx="111">
                  <c:v>0.37799807159214172</c:v>
                </c:pt>
                <c:pt idx="112">
                  <c:v>0.42688277668631303</c:v>
                </c:pt>
                <c:pt idx="113">
                  <c:v>0.36287917737789205</c:v>
                </c:pt>
                <c:pt idx="114">
                  <c:v>0.32569348127600556</c:v>
                </c:pt>
                <c:pt idx="115">
                  <c:v>0.40116478245974652</c:v>
                </c:pt>
                <c:pt idx="116">
                  <c:v>0.32814857806152059</c:v>
                </c:pt>
                <c:pt idx="117">
                  <c:v>0.24806794705027163</c:v>
                </c:pt>
                <c:pt idx="118">
                  <c:v>0.28466741826381059</c:v>
                </c:pt>
                <c:pt idx="119">
                  <c:v>0.31117259337619008</c:v>
                </c:pt>
                <c:pt idx="120">
                  <c:v>0.25261852260198459</c:v>
                </c:pt>
                <c:pt idx="121">
                  <c:v>0.28164095309668008</c:v>
                </c:pt>
                <c:pt idx="122">
                  <c:v>0.3012955182072829</c:v>
                </c:pt>
                <c:pt idx="123">
                  <c:v>0.28858154832180805</c:v>
                </c:pt>
                <c:pt idx="124">
                  <c:v>0.24497119652469543</c:v>
                </c:pt>
                <c:pt idx="125">
                  <c:v>0.30860709892012578</c:v>
                </c:pt>
                <c:pt idx="126">
                  <c:v>0.28281158856698424</c:v>
                </c:pt>
                <c:pt idx="127">
                  <c:v>0.29805202116878732</c:v>
                </c:pt>
                <c:pt idx="128">
                  <c:v>0.26251778420303823</c:v>
                </c:pt>
                <c:pt idx="129">
                  <c:v>0.29432698346242414</c:v>
                </c:pt>
                <c:pt idx="130">
                  <c:v>0.26927157001414426</c:v>
                </c:pt>
                <c:pt idx="131">
                  <c:v>0.2267967634459781</c:v>
                </c:pt>
                <c:pt idx="132">
                  <c:v>0.29139595322071654</c:v>
                </c:pt>
                <c:pt idx="133">
                  <c:v>0.27056925558884537</c:v>
                </c:pt>
                <c:pt idx="134" formatCode="0.0%">
                  <c:v>0.29380596619509353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B2C4-4F8B-BFF0-E6161AC7AB4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14862472"/>
        <c:axId val="414859336"/>
      </c:lineChart>
      <c:dateAx>
        <c:axId val="414862472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14859336"/>
        <c:crosses val="autoZero"/>
        <c:auto val="1"/>
        <c:lblOffset val="100"/>
        <c:baseTimeUnit val="days"/>
        <c:majorUnit val="3"/>
        <c:majorTimeUnit val="days"/>
      </c:dateAx>
      <c:valAx>
        <c:axId val="414859336"/>
        <c:scaling>
          <c:orientation val="minMax"/>
          <c:max val="0.60000000000000009"/>
        </c:scaling>
        <c:delete val="0"/>
        <c:axPos val="l"/>
        <c:numFmt formatCode="0\ %" sourceLinked="0"/>
        <c:majorTickMark val="out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14862472"/>
        <c:crosses val="autoZero"/>
        <c:crossBetween val="between"/>
        <c:majorUnit val="0.1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cs-CZ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5725639816114128E-2"/>
          <c:y val="3.7414076378474583E-2"/>
          <c:w val="0.93069323165507978"/>
          <c:h val="0.82729398410055177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podil_pozit_typologie_test_indik_k2</c:v>
                </c:pt>
              </c:strCache>
            </c:strRef>
          </c:tx>
          <c:spPr>
            <a:ln w="19050" cap="rnd">
              <a:solidFill>
                <a:schemeClr val="tx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tx1"/>
              </a:solidFill>
              <a:ln w="19050">
                <a:solidFill>
                  <a:schemeClr val="tx1"/>
                </a:solidFill>
              </a:ln>
              <a:effectLst/>
            </c:spPr>
          </c:marker>
          <c:trendline>
            <c:spPr>
              <a:ln w="25400" cap="rnd">
                <a:solidFill>
                  <a:srgbClr val="FF0000"/>
                </a:solidFill>
                <a:prstDash val="solid"/>
              </a:ln>
              <a:effectLst/>
            </c:spPr>
            <c:trendlineType val="movingAvg"/>
            <c:period val="7"/>
            <c:dispRSqr val="0"/>
            <c:dispEq val="0"/>
          </c:trendline>
          <c:cat>
            <c:numRef>
              <c:f>Sheet1!$A$17:$A$151</c:f>
              <c:numCache>
                <c:formatCode>m/d/yyyy</c:formatCode>
                <c:ptCount val="135"/>
                <c:pt idx="0">
                  <c:v>44090</c:v>
                </c:pt>
                <c:pt idx="1">
                  <c:v>44091</c:v>
                </c:pt>
                <c:pt idx="2">
                  <c:v>44092</c:v>
                </c:pt>
                <c:pt idx="3">
                  <c:v>44093</c:v>
                </c:pt>
                <c:pt idx="4">
                  <c:v>44094</c:v>
                </c:pt>
                <c:pt idx="5">
                  <c:v>44095</c:v>
                </c:pt>
                <c:pt idx="6">
                  <c:v>44096</c:v>
                </c:pt>
                <c:pt idx="7">
                  <c:v>44097</c:v>
                </c:pt>
                <c:pt idx="8">
                  <c:v>44098</c:v>
                </c:pt>
                <c:pt idx="9">
                  <c:v>44099</c:v>
                </c:pt>
                <c:pt idx="10">
                  <c:v>44100</c:v>
                </c:pt>
                <c:pt idx="11">
                  <c:v>44101</c:v>
                </c:pt>
                <c:pt idx="12">
                  <c:v>44102</c:v>
                </c:pt>
                <c:pt idx="13">
                  <c:v>44103</c:v>
                </c:pt>
                <c:pt idx="14">
                  <c:v>44104</c:v>
                </c:pt>
                <c:pt idx="15">
                  <c:v>44105</c:v>
                </c:pt>
                <c:pt idx="16">
                  <c:v>44106</c:v>
                </c:pt>
                <c:pt idx="17">
                  <c:v>44107</c:v>
                </c:pt>
                <c:pt idx="18">
                  <c:v>44108</c:v>
                </c:pt>
                <c:pt idx="19">
                  <c:v>44109</c:v>
                </c:pt>
                <c:pt idx="20">
                  <c:v>44110</c:v>
                </c:pt>
                <c:pt idx="21">
                  <c:v>44111</c:v>
                </c:pt>
                <c:pt idx="22">
                  <c:v>44112</c:v>
                </c:pt>
                <c:pt idx="23">
                  <c:v>44113</c:v>
                </c:pt>
                <c:pt idx="24">
                  <c:v>44114</c:v>
                </c:pt>
                <c:pt idx="25">
                  <c:v>44115</c:v>
                </c:pt>
                <c:pt idx="26">
                  <c:v>44116</c:v>
                </c:pt>
                <c:pt idx="27">
                  <c:v>44117</c:v>
                </c:pt>
                <c:pt idx="28">
                  <c:v>44118</c:v>
                </c:pt>
                <c:pt idx="29">
                  <c:v>44119</c:v>
                </c:pt>
                <c:pt idx="30">
                  <c:v>44120</c:v>
                </c:pt>
                <c:pt idx="31">
                  <c:v>44121</c:v>
                </c:pt>
                <c:pt idx="32">
                  <c:v>44122</c:v>
                </c:pt>
                <c:pt idx="33">
                  <c:v>44123</c:v>
                </c:pt>
                <c:pt idx="34">
                  <c:v>44124</c:v>
                </c:pt>
                <c:pt idx="35">
                  <c:v>44125</c:v>
                </c:pt>
                <c:pt idx="36">
                  <c:v>44126</c:v>
                </c:pt>
                <c:pt idx="37">
                  <c:v>44127</c:v>
                </c:pt>
                <c:pt idx="38">
                  <c:v>44128</c:v>
                </c:pt>
                <c:pt idx="39">
                  <c:v>44129</c:v>
                </c:pt>
                <c:pt idx="40">
                  <c:v>44130</c:v>
                </c:pt>
                <c:pt idx="41">
                  <c:v>44131</c:v>
                </c:pt>
                <c:pt idx="42">
                  <c:v>44132</c:v>
                </c:pt>
                <c:pt idx="43">
                  <c:v>44133</c:v>
                </c:pt>
                <c:pt idx="44">
                  <c:v>44134</c:v>
                </c:pt>
                <c:pt idx="45">
                  <c:v>44135</c:v>
                </c:pt>
                <c:pt idx="46">
                  <c:v>44136</c:v>
                </c:pt>
                <c:pt idx="47">
                  <c:v>44137</c:v>
                </c:pt>
                <c:pt idx="48">
                  <c:v>44138</c:v>
                </c:pt>
                <c:pt idx="49">
                  <c:v>44139</c:v>
                </c:pt>
                <c:pt idx="50">
                  <c:v>44140</c:v>
                </c:pt>
                <c:pt idx="51">
                  <c:v>44141</c:v>
                </c:pt>
                <c:pt idx="52">
                  <c:v>44142</c:v>
                </c:pt>
                <c:pt idx="53">
                  <c:v>44143</c:v>
                </c:pt>
                <c:pt idx="54">
                  <c:v>44144</c:v>
                </c:pt>
                <c:pt idx="55">
                  <c:v>44145</c:v>
                </c:pt>
                <c:pt idx="56">
                  <c:v>44146</c:v>
                </c:pt>
                <c:pt idx="57">
                  <c:v>44147</c:v>
                </c:pt>
                <c:pt idx="58">
                  <c:v>44148</c:v>
                </c:pt>
                <c:pt idx="59">
                  <c:v>44149</c:v>
                </c:pt>
                <c:pt idx="60">
                  <c:v>44150</c:v>
                </c:pt>
                <c:pt idx="61">
                  <c:v>44151</c:v>
                </c:pt>
                <c:pt idx="62">
                  <c:v>44152</c:v>
                </c:pt>
                <c:pt idx="63">
                  <c:v>44153</c:v>
                </c:pt>
                <c:pt idx="64">
                  <c:v>44154</c:v>
                </c:pt>
                <c:pt idx="65">
                  <c:v>44155</c:v>
                </c:pt>
                <c:pt idx="66">
                  <c:v>44156</c:v>
                </c:pt>
                <c:pt idx="67">
                  <c:v>44157</c:v>
                </c:pt>
                <c:pt idx="68">
                  <c:v>44158</c:v>
                </c:pt>
                <c:pt idx="69">
                  <c:v>44159</c:v>
                </c:pt>
                <c:pt idx="70">
                  <c:v>44160</c:v>
                </c:pt>
                <c:pt idx="71">
                  <c:v>44161</c:v>
                </c:pt>
                <c:pt idx="72">
                  <c:v>44162</c:v>
                </c:pt>
                <c:pt idx="73">
                  <c:v>44163</c:v>
                </c:pt>
                <c:pt idx="74">
                  <c:v>44164</c:v>
                </c:pt>
                <c:pt idx="75">
                  <c:v>44165</c:v>
                </c:pt>
                <c:pt idx="76">
                  <c:v>44166</c:v>
                </c:pt>
                <c:pt idx="77">
                  <c:v>44167</c:v>
                </c:pt>
                <c:pt idx="78">
                  <c:v>44168</c:v>
                </c:pt>
                <c:pt idx="79">
                  <c:v>44169</c:v>
                </c:pt>
                <c:pt idx="80">
                  <c:v>44170</c:v>
                </c:pt>
                <c:pt idx="81">
                  <c:v>44171</c:v>
                </c:pt>
                <c:pt idx="82">
                  <c:v>44172</c:v>
                </c:pt>
                <c:pt idx="83">
                  <c:v>44173</c:v>
                </c:pt>
                <c:pt idx="84">
                  <c:v>44174</c:v>
                </c:pt>
                <c:pt idx="85">
                  <c:v>44175</c:v>
                </c:pt>
                <c:pt idx="86">
                  <c:v>44176</c:v>
                </c:pt>
                <c:pt idx="87">
                  <c:v>44177</c:v>
                </c:pt>
                <c:pt idx="88">
                  <c:v>44178</c:v>
                </c:pt>
                <c:pt idx="89">
                  <c:v>44179</c:v>
                </c:pt>
                <c:pt idx="90">
                  <c:v>44180</c:v>
                </c:pt>
                <c:pt idx="91">
                  <c:v>44181</c:v>
                </c:pt>
                <c:pt idx="92">
                  <c:v>44182</c:v>
                </c:pt>
                <c:pt idx="93">
                  <c:v>44183</c:v>
                </c:pt>
                <c:pt idx="94">
                  <c:v>44184</c:v>
                </c:pt>
                <c:pt idx="95">
                  <c:v>44185</c:v>
                </c:pt>
                <c:pt idx="96">
                  <c:v>44186</c:v>
                </c:pt>
                <c:pt idx="97">
                  <c:v>44187</c:v>
                </c:pt>
                <c:pt idx="98">
                  <c:v>44188</c:v>
                </c:pt>
                <c:pt idx="99">
                  <c:v>44189</c:v>
                </c:pt>
                <c:pt idx="100">
                  <c:v>44190</c:v>
                </c:pt>
                <c:pt idx="101">
                  <c:v>44191</c:v>
                </c:pt>
                <c:pt idx="102">
                  <c:v>44192</c:v>
                </c:pt>
                <c:pt idx="103">
                  <c:v>44193</c:v>
                </c:pt>
                <c:pt idx="104">
                  <c:v>44194</c:v>
                </c:pt>
                <c:pt idx="105">
                  <c:v>44195</c:v>
                </c:pt>
                <c:pt idx="106">
                  <c:v>44196</c:v>
                </c:pt>
                <c:pt idx="107">
                  <c:v>44197</c:v>
                </c:pt>
                <c:pt idx="108">
                  <c:v>44198</c:v>
                </c:pt>
                <c:pt idx="109">
                  <c:v>44199</c:v>
                </c:pt>
                <c:pt idx="110">
                  <c:v>44200</c:v>
                </c:pt>
                <c:pt idx="111">
                  <c:v>44201</c:v>
                </c:pt>
                <c:pt idx="112">
                  <c:v>44202</c:v>
                </c:pt>
                <c:pt idx="113">
                  <c:v>44203</c:v>
                </c:pt>
                <c:pt idx="114">
                  <c:v>44204</c:v>
                </c:pt>
                <c:pt idx="115">
                  <c:v>44205</c:v>
                </c:pt>
                <c:pt idx="116">
                  <c:v>44206</c:v>
                </c:pt>
                <c:pt idx="117">
                  <c:v>44207</c:v>
                </c:pt>
                <c:pt idx="118">
                  <c:v>44208</c:v>
                </c:pt>
                <c:pt idx="119">
                  <c:v>44209</c:v>
                </c:pt>
                <c:pt idx="120">
                  <c:v>44210</c:v>
                </c:pt>
                <c:pt idx="121">
                  <c:v>44211</c:v>
                </c:pt>
                <c:pt idx="122">
                  <c:v>44212</c:v>
                </c:pt>
                <c:pt idx="123">
                  <c:v>44213</c:v>
                </c:pt>
                <c:pt idx="124">
                  <c:v>44214</c:v>
                </c:pt>
                <c:pt idx="125">
                  <c:v>44215</c:v>
                </c:pt>
                <c:pt idx="126">
                  <c:v>44216</c:v>
                </c:pt>
                <c:pt idx="127">
                  <c:v>44217</c:v>
                </c:pt>
                <c:pt idx="128">
                  <c:v>44218</c:v>
                </c:pt>
                <c:pt idx="129">
                  <c:v>44219</c:v>
                </c:pt>
                <c:pt idx="130">
                  <c:v>44220</c:v>
                </c:pt>
                <c:pt idx="131">
                  <c:v>44221</c:v>
                </c:pt>
                <c:pt idx="132">
                  <c:v>44222</c:v>
                </c:pt>
                <c:pt idx="133">
                  <c:v>44223</c:v>
                </c:pt>
                <c:pt idx="134">
                  <c:v>44224</c:v>
                </c:pt>
              </c:numCache>
            </c:numRef>
          </c:cat>
          <c:val>
            <c:numRef>
              <c:f>Sheet1!$B$17:$B$151</c:f>
              <c:numCache>
                <c:formatCode>General</c:formatCode>
                <c:ptCount val="135"/>
                <c:pt idx="0">
                  <c:v>3.5648658581403897E-2</c:v>
                </c:pt>
                <c:pt idx="1">
                  <c:v>6.8512602058927938E-2</c:v>
                </c:pt>
                <c:pt idx="2">
                  <c:v>4.1967509025270758E-2</c:v>
                </c:pt>
                <c:pt idx="3">
                  <c:v>0.11279683377308707</c:v>
                </c:pt>
                <c:pt idx="4">
                  <c:v>6.3134160090191654E-2</c:v>
                </c:pt>
                <c:pt idx="5">
                  <c:v>3.2918506623845843E-2</c:v>
                </c:pt>
                <c:pt idx="6">
                  <c:v>3.2372821060120953E-2</c:v>
                </c:pt>
                <c:pt idx="7">
                  <c:v>3.5564177174264466E-2</c:v>
                </c:pt>
                <c:pt idx="8">
                  <c:v>8.7248322147651006E-2</c:v>
                </c:pt>
                <c:pt idx="9">
                  <c:v>6.3885647607934651E-2</c:v>
                </c:pt>
                <c:pt idx="10">
                  <c:v>6.0457516339869281E-2</c:v>
                </c:pt>
                <c:pt idx="11">
                  <c:v>6.7876344086021501E-2</c:v>
                </c:pt>
                <c:pt idx="12">
                  <c:v>4.5888232621535664E-2</c:v>
                </c:pt>
                <c:pt idx="13">
                  <c:v>3.3559113300492611E-2</c:v>
                </c:pt>
                <c:pt idx="14">
                  <c:v>9.143730886850153E-2</c:v>
                </c:pt>
                <c:pt idx="15">
                  <c:v>6.5683992759244886E-2</c:v>
                </c:pt>
                <c:pt idx="16">
                  <c:v>8.1661092530657745E-2</c:v>
                </c:pt>
                <c:pt idx="17">
                  <c:v>8.9143426294820721E-2</c:v>
                </c:pt>
                <c:pt idx="18">
                  <c:v>9.2948717948717952E-2</c:v>
                </c:pt>
                <c:pt idx="19">
                  <c:v>5.8266784974859508E-2</c:v>
                </c:pt>
                <c:pt idx="20">
                  <c:v>0.11649331352154532</c:v>
                </c:pt>
                <c:pt idx="21">
                  <c:v>9.7478039104562195E-2</c:v>
                </c:pt>
                <c:pt idx="22">
                  <c:v>6.6684886581033068E-2</c:v>
                </c:pt>
                <c:pt idx="23">
                  <c:v>0.15457756044553111</c:v>
                </c:pt>
                <c:pt idx="24">
                  <c:v>0.11532322426177175</c:v>
                </c:pt>
                <c:pt idx="25">
                  <c:v>0.20171339563862928</c:v>
                </c:pt>
                <c:pt idx="26">
                  <c:v>7.5033738191632934E-2</c:v>
                </c:pt>
                <c:pt idx="27">
                  <c:v>0.16073752711496747</c:v>
                </c:pt>
                <c:pt idx="28">
                  <c:v>0.1299673641773853</c:v>
                </c:pt>
                <c:pt idx="29">
                  <c:v>0.14243924392439244</c:v>
                </c:pt>
                <c:pt idx="30">
                  <c:v>0.16473642172523961</c:v>
                </c:pt>
                <c:pt idx="31">
                  <c:v>0.17268847795163583</c:v>
                </c:pt>
                <c:pt idx="32">
                  <c:v>0.17930376728659991</c:v>
                </c:pt>
                <c:pt idx="33">
                  <c:v>0.11817091967802706</c:v>
                </c:pt>
                <c:pt idx="34">
                  <c:v>0.1797945205479452</c:v>
                </c:pt>
                <c:pt idx="35">
                  <c:v>0.20020137606981037</c:v>
                </c:pt>
                <c:pt idx="36">
                  <c:v>0.13215462990710219</c:v>
                </c:pt>
                <c:pt idx="37">
                  <c:v>0.25013009540329573</c:v>
                </c:pt>
                <c:pt idx="38">
                  <c:v>0.15536723163841809</c:v>
                </c:pt>
                <c:pt idx="39">
                  <c:v>0.17297517297517298</c:v>
                </c:pt>
                <c:pt idx="40">
                  <c:v>0.15859255481896992</c:v>
                </c:pt>
                <c:pt idx="41">
                  <c:v>0.22319510986287791</c:v>
                </c:pt>
                <c:pt idx="42">
                  <c:v>0.15849486887115166</c:v>
                </c:pt>
                <c:pt idx="43">
                  <c:v>0.19253363653591055</c:v>
                </c:pt>
                <c:pt idx="44">
                  <c:v>0.15078236130867709</c:v>
                </c:pt>
                <c:pt idx="45">
                  <c:v>0.16733668341708544</c:v>
                </c:pt>
                <c:pt idx="46">
                  <c:v>0.17674970344009491</c:v>
                </c:pt>
                <c:pt idx="47">
                  <c:v>9.7636363636363632E-2</c:v>
                </c:pt>
                <c:pt idx="48">
                  <c:v>0.1266441821247892</c:v>
                </c:pt>
                <c:pt idx="49">
                  <c:v>0.22080176767676768</c:v>
                </c:pt>
                <c:pt idx="50">
                  <c:v>0.13590772316950853</c:v>
                </c:pt>
                <c:pt idx="51">
                  <c:v>0.12922002328288706</c:v>
                </c:pt>
                <c:pt idx="52">
                  <c:v>0.12559977420265311</c:v>
                </c:pt>
                <c:pt idx="53">
                  <c:v>0.14207650273224043</c:v>
                </c:pt>
                <c:pt idx="54">
                  <c:v>6.8977292129076315E-2</c:v>
                </c:pt>
                <c:pt idx="55">
                  <c:v>5.2259368111682587E-2</c:v>
                </c:pt>
                <c:pt idx="56">
                  <c:v>3.6983530771453339E-2</c:v>
                </c:pt>
                <c:pt idx="57">
                  <c:v>3.4397163120567377E-2</c:v>
                </c:pt>
                <c:pt idx="58">
                  <c:v>3.2150237024431746E-2</c:v>
                </c:pt>
                <c:pt idx="59">
                  <c:v>7.9648448228508653E-2</c:v>
                </c:pt>
                <c:pt idx="60">
                  <c:v>3.6256736893679566E-2</c:v>
                </c:pt>
                <c:pt idx="61">
                  <c:v>2.0599523878929212E-2</c:v>
                </c:pt>
                <c:pt idx="62">
                  <c:v>4.8505358150028204E-2</c:v>
                </c:pt>
                <c:pt idx="63">
                  <c:v>1.9601287248714842E-2</c:v>
                </c:pt>
                <c:pt idx="64">
                  <c:v>4.0194776449756532E-2</c:v>
                </c:pt>
                <c:pt idx="65">
                  <c:v>4.0039149390515172E-2</c:v>
                </c:pt>
                <c:pt idx="66">
                  <c:v>2.1619416683663063E-2</c:v>
                </c:pt>
                <c:pt idx="67">
                  <c:v>2.4315592586294846E-2</c:v>
                </c:pt>
                <c:pt idx="68">
                  <c:v>7.5707460492466004E-3</c:v>
                </c:pt>
                <c:pt idx="69">
                  <c:v>2.5734233454503493E-2</c:v>
                </c:pt>
                <c:pt idx="70">
                  <c:v>2.5530677522535621E-2</c:v>
                </c:pt>
                <c:pt idx="71">
                  <c:v>2.0519552300677077E-2</c:v>
                </c:pt>
                <c:pt idx="72">
                  <c:v>1.9672952822504856E-2</c:v>
                </c:pt>
                <c:pt idx="73">
                  <c:v>1.9812609798945929E-2</c:v>
                </c:pt>
                <c:pt idx="74">
                  <c:v>2.2016732716864818E-2</c:v>
                </c:pt>
                <c:pt idx="75">
                  <c:v>7.2059790150205711E-3</c:v>
                </c:pt>
                <c:pt idx="76">
                  <c:v>1.9171740552508428E-2</c:v>
                </c:pt>
                <c:pt idx="77">
                  <c:v>1.7735487866674175E-2</c:v>
                </c:pt>
                <c:pt idx="78">
                  <c:v>2.0481763745236799E-2</c:v>
                </c:pt>
                <c:pt idx="79">
                  <c:v>2.7845827208884535E-2</c:v>
                </c:pt>
                <c:pt idx="80">
                  <c:v>4.3155893536121676E-2</c:v>
                </c:pt>
                <c:pt idx="81">
                  <c:v>2.490842490842491E-2</c:v>
                </c:pt>
                <c:pt idx="82">
                  <c:v>1.0895471569628872E-2</c:v>
                </c:pt>
                <c:pt idx="83">
                  <c:v>2.9088158437628936E-2</c:v>
                </c:pt>
                <c:pt idx="84">
                  <c:v>2.8677642060541689E-2</c:v>
                </c:pt>
                <c:pt idx="85">
                  <c:v>3.1499370012599746E-2</c:v>
                </c:pt>
                <c:pt idx="86">
                  <c:v>2.888247056209731E-2</c:v>
                </c:pt>
                <c:pt idx="87">
                  <c:v>4.1271426194042268E-2</c:v>
                </c:pt>
                <c:pt idx="88">
                  <c:v>3.5957026967770228E-2</c:v>
                </c:pt>
                <c:pt idx="89">
                  <c:v>1.4249500691350439E-2</c:v>
                </c:pt>
                <c:pt idx="90">
                  <c:v>3.1965526112683301E-2</c:v>
                </c:pt>
                <c:pt idx="91">
                  <c:v>2.5342047110818562E-2</c:v>
                </c:pt>
                <c:pt idx="92">
                  <c:v>2.763521515988946E-2</c:v>
                </c:pt>
                <c:pt idx="93">
                  <c:v>2.3945880163218556E-2</c:v>
                </c:pt>
                <c:pt idx="94">
                  <c:v>3.4112530578961672E-2</c:v>
                </c:pt>
                <c:pt idx="95">
                  <c:v>3.5463883906734064E-2</c:v>
                </c:pt>
                <c:pt idx="96">
                  <c:v>1.9488888888888889E-2</c:v>
                </c:pt>
                <c:pt idx="97">
                  <c:v>2.5784157363104732E-2</c:v>
                </c:pt>
                <c:pt idx="98">
                  <c:v>2.9977529199693806E-2</c:v>
                </c:pt>
                <c:pt idx="99">
                  <c:v>5.9648288973384034E-2</c:v>
                </c:pt>
                <c:pt idx="100">
                  <c:v>4.7707979626485569E-2</c:v>
                </c:pt>
                <c:pt idx="101">
                  <c:v>2.7594047126911946E-2</c:v>
                </c:pt>
                <c:pt idx="102">
                  <c:v>4.3478260869565216E-2</c:v>
                </c:pt>
                <c:pt idx="103">
                  <c:v>2.2980874805300922E-2</c:v>
                </c:pt>
                <c:pt idx="104">
                  <c:v>4.6730754558632792E-2</c:v>
                </c:pt>
                <c:pt idx="105">
                  <c:v>4.4965454751387475E-2</c:v>
                </c:pt>
                <c:pt idx="106">
                  <c:v>6.7118522072936657E-2</c:v>
                </c:pt>
                <c:pt idx="107">
                  <c:v>8.5522638345444379E-2</c:v>
                </c:pt>
                <c:pt idx="108">
                  <c:v>2.8792241248674043E-2</c:v>
                </c:pt>
                <c:pt idx="109">
                  <c:v>5.7961680888745773E-2</c:v>
                </c:pt>
                <c:pt idx="110">
                  <c:v>2.4674991447143347E-2</c:v>
                </c:pt>
                <c:pt idx="111">
                  <c:v>4.4834802460523814E-2</c:v>
                </c:pt>
                <c:pt idx="112">
                  <c:v>5.1283987915407857E-2</c:v>
                </c:pt>
                <c:pt idx="113">
                  <c:v>4.4702832226892406E-2</c:v>
                </c:pt>
                <c:pt idx="114">
                  <c:v>3.1973458748040397E-2</c:v>
                </c:pt>
                <c:pt idx="115">
                  <c:v>4.5802684461970125E-2</c:v>
                </c:pt>
                <c:pt idx="116">
                  <c:v>4.2421941729144916E-2</c:v>
                </c:pt>
                <c:pt idx="117">
                  <c:v>1.8327905484108682E-2</c:v>
                </c:pt>
                <c:pt idx="118">
                  <c:v>2.8175722712783499E-2</c:v>
                </c:pt>
                <c:pt idx="119">
                  <c:v>3.3176929784495289E-2</c:v>
                </c:pt>
                <c:pt idx="120">
                  <c:v>2.6044635418950322E-2</c:v>
                </c:pt>
                <c:pt idx="121">
                  <c:v>2.6810819373490159E-2</c:v>
                </c:pt>
                <c:pt idx="122">
                  <c:v>4.8656113885052588E-2</c:v>
                </c:pt>
                <c:pt idx="123">
                  <c:v>3.3499737256962689E-2</c:v>
                </c:pt>
                <c:pt idx="124">
                  <c:v>1.6682270831560132E-2</c:v>
                </c:pt>
                <c:pt idx="125">
                  <c:v>2.9968752959000096E-2</c:v>
                </c:pt>
                <c:pt idx="126">
                  <c:v>2.6715967086761796E-2</c:v>
                </c:pt>
                <c:pt idx="127">
                  <c:v>2.5584832577340604E-2</c:v>
                </c:pt>
                <c:pt idx="128">
                  <c:v>2.2646483204856811E-2</c:v>
                </c:pt>
                <c:pt idx="129">
                  <c:v>3.1207101674750617E-2</c:v>
                </c:pt>
                <c:pt idx="130">
                  <c:v>3.1675830743485539E-2</c:v>
                </c:pt>
                <c:pt idx="131">
                  <c:v>1.6136102131390061E-2</c:v>
                </c:pt>
                <c:pt idx="132">
                  <c:v>2.721852587920159E-2</c:v>
                </c:pt>
                <c:pt idx="133">
                  <c:v>2.8043623414199866E-2</c:v>
                </c:pt>
                <c:pt idx="134" formatCode="0.0%">
                  <c:v>2.1962639378288362E-2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B2C4-4F8B-BFF0-E6161AC7AB4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14862472"/>
        <c:axId val="414859336"/>
      </c:lineChart>
      <c:dateAx>
        <c:axId val="414862472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14859336"/>
        <c:crosses val="autoZero"/>
        <c:auto val="1"/>
        <c:lblOffset val="100"/>
        <c:baseTimeUnit val="days"/>
        <c:majorUnit val="3"/>
      </c:dateAx>
      <c:valAx>
        <c:axId val="414859336"/>
        <c:scaling>
          <c:orientation val="minMax"/>
          <c:max val="0.35000000000000003"/>
        </c:scaling>
        <c:delete val="0"/>
        <c:axPos val="l"/>
        <c:numFmt formatCode="0\ %" sourceLinked="0"/>
        <c:majorTickMark val="out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1486247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cs-CZ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2658983667020704E-2"/>
          <c:y val="0.10271625430964779"/>
          <c:w val="0.91692139603581668"/>
          <c:h val="0.71344666460445894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rgbClr val="C00000"/>
            </a:solidFill>
            <a:ln w="19050">
              <a:solidFill>
                <a:srgbClr val="C00000"/>
              </a:solidFill>
            </a:ln>
            <a:effectLst/>
          </c:spPr>
          <c:invertIfNegative val="0"/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-5400000" spcFirstLastPara="1" vertOverflow="ellipsis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Sheet1!$A$250:$A$368</c:f>
              <c:numCache>
                <c:formatCode>m/d/yyyy</c:formatCode>
                <c:ptCount val="119"/>
                <c:pt idx="0">
                  <c:v>44105</c:v>
                </c:pt>
                <c:pt idx="1">
                  <c:v>44106</c:v>
                </c:pt>
                <c:pt idx="2">
                  <c:v>44107</c:v>
                </c:pt>
                <c:pt idx="3">
                  <c:v>44108</c:v>
                </c:pt>
                <c:pt idx="4">
                  <c:v>44109</c:v>
                </c:pt>
                <c:pt idx="5">
                  <c:v>44110</c:v>
                </c:pt>
                <c:pt idx="6">
                  <c:v>44111</c:v>
                </c:pt>
                <c:pt idx="7">
                  <c:v>44112</c:v>
                </c:pt>
                <c:pt idx="8">
                  <c:v>44113</c:v>
                </c:pt>
                <c:pt idx="9">
                  <c:v>44114</c:v>
                </c:pt>
                <c:pt idx="10">
                  <c:v>44115</c:v>
                </c:pt>
                <c:pt idx="11">
                  <c:v>44116</c:v>
                </c:pt>
                <c:pt idx="12">
                  <c:v>44117</c:v>
                </c:pt>
                <c:pt idx="13">
                  <c:v>44118</c:v>
                </c:pt>
                <c:pt idx="14">
                  <c:v>44119</c:v>
                </c:pt>
                <c:pt idx="15">
                  <c:v>44120</c:v>
                </c:pt>
                <c:pt idx="16">
                  <c:v>44121</c:v>
                </c:pt>
                <c:pt idx="17">
                  <c:v>44122</c:v>
                </c:pt>
                <c:pt idx="18">
                  <c:v>44123</c:v>
                </c:pt>
                <c:pt idx="19">
                  <c:v>44124</c:v>
                </c:pt>
                <c:pt idx="20">
                  <c:v>44125</c:v>
                </c:pt>
                <c:pt idx="21">
                  <c:v>44126</c:v>
                </c:pt>
                <c:pt idx="22">
                  <c:v>44127</c:v>
                </c:pt>
                <c:pt idx="23">
                  <c:v>44128</c:v>
                </c:pt>
                <c:pt idx="24">
                  <c:v>44129</c:v>
                </c:pt>
                <c:pt idx="25">
                  <c:v>44130</c:v>
                </c:pt>
                <c:pt idx="26">
                  <c:v>44131</c:v>
                </c:pt>
                <c:pt idx="27">
                  <c:v>44132</c:v>
                </c:pt>
                <c:pt idx="28">
                  <c:v>44133</c:v>
                </c:pt>
                <c:pt idx="29">
                  <c:v>44134</c:v>
                </c:pt>
                <c:pt idx="30">
                  <c:v>44135</c:v>
                </c:pt>
                <c:pt idx="31">
                  <c:v>44136</c:v>
                </c:pt>
                <c:pt idx="32">
                  <c:v>44137</c:v>
                </c:pt>
                <c:pt idx="33">
                  <c:v>44138</c:v>
                </c:pt>
                <c:pt idx="34">
                  <c:v>44139</c:v>
                </c:pt>
                <c:pt idx="35">
                  <c:v>44140</c:v>
                </c:pt>
                <c:pt idx="36">
                  <c:v>44141</c:v>
                </c:pt>
                <c:pt idx="37">
                  <c:v>44142</c:v>
                </c:pt>
                <c:pt idx="38">
                  <c:v>44143</c:v>
                </c:pt>
                <c:pt idx="39">
                  <c:v>44144</c:v>
                </c:pt>
                <c:pt idx="40">
                  <c:v>44145</c:v>
                </c:pt>
                <c:pt idx="41">
                  <c:v>44146</c:v>
                </c:pt>
                <c:pt idx="42">
                  <c:v>44147</c:v>
                </c:pt>
                <c:pt idx="43">
                  <c:v>44148</c:v>
                </c:pt>
                <c:pt idx="44">
                  <c:v>44149</c:v>
                </c:pt>
                <c:pt idx="45">
                  <c:v>44150</c:v>
                </c:pt>
                <c:pt idx="46">
                  <c:v>44151</c:v>
                </c:pt>
                <c:pt idx="47">
                  <c:v>44152</c:v>
                </c:pt>
                <c:pt idx="48">
                  <c:v>44153</c:v>
                </c:pt>
                <c:pt idx="49">
                  <c:v>44154</c:v>
                </c:pt>
                <c:pt idx="50">
                  <c:v>44155</c:v>
                </c:pt>
                <c:pt idx="51">
                  <c:v>44156</c:v>
                </c:pt>
                <c:pt idx="52">
                  <c:v>44157</c:v>
                </c:pt>
                <c:pt idx="53">
                  <c:v>44158</c:v>
                </c:pt>
                <c:pt idx="54">
                  <c:v>44159</c:v>
                </c:pt>
                <c:pt idx="55">
                  <c:v>44160</c:v>
                </c:pt>
                <c:pt idx="56">
                  <c:v>44161</c:v>
                </c:pt>
                <c:pt idx="57">
                  <c:v>44162</c:v>
                </c:pt>
                <c:pt idx="58">
                  <c:v>44163</c:v>
                </c:pt>
                <c:pt idx="59">
                  <c:v>44164</c:v>
                </c:pt>
                <c:pt idx="60">
                  <c:v>44165</c:v>
                </c:pt>
                <c:pt idx="61">
                  <c:v>44166</c:v>
                </c:pt>
                <c:pt idx="62">
                  <c:v>44167</c:v>
                </c:pt>
                <c:pt idx="63">
                  <c:v>44168</c:v>
                </c:pt>
                <c:pt idx="64">
                  <c:v>44169</c:v>
                </c:pt>
                <c:pt idx="65">
                  <c:v>44170</c:v>
                </c:pt>
                <c:pt idx="66">
                  <c:v>44171</c:v>
                </c:pt>
                <c:pt idx="67">
                  <c:v>44172</c:v>
                </c:pt>
                <c:pt idx="68">
                  <c:v>44173</c:v>
                </c:pt>
                <c:pt idx="69">
                  <c:v>44174</c:v>
                </c:pt>
                <c:pt idx="70">
                  <c:v>44175</c:v>
                </c:pt>
                <c:pt idx="71">
                  <c:v>44176</c:v>
                </c:pt>
                <c:pt idx="72">
                  <c:v>44177</c:v>
                </c:pt>
                <c:pt idx="73">
                  <c:v>44178</c:v>
                </c:pt>
                <c:pt idx="74">
                  <c:v>44179</c:v>
                </c:pt>
                <c:pt idx="75">
                  <c:v>44180</c:v>
                </c:pt>
                <c:pt idx="76">
                  <c:v>44181</c:v>
                </c:pt>
                <c:pt idx="77">
                  <c:v>44182</c:v>
                </c:pt>
                <c:pt idx="78">
                  <c:v>44183</c:v>
                </c:pt>
                <c:pt idx="79">
                  <c:v>44184</c:v>
                </c:pt>
                <c:pt idx="80">
                  <c:v>44185</c:v>
                </c:pt>
                <c:pt idx="81">
                  <c:v>44186</c:v>
                </c:pt>
                <c:pt idx="82">
                  <c:v>44187</c:v>
                </c:pt>
                <c:pt idx="83">
                  <c:v>44188</c:v>
                </c:pt>
                <c:pt idx="84">
                  <c:v>44189</c:v>
                </c:pt>
                <c:pt idx="85">
                  <c:v>44190</c:v>
                </c:pt>
                <c:pt idx="86">
                  <c:v>44191</c:v>
                </c:pt>
                <c:pt idx="87">
                  <c:v>44192</c:v>
                </c:pt>
                <c:pt idx="88">
                  <c:v>44193</c:v>
                </c:pt>
                <c:pt idx="89">
                  <c:v>44194</c:v>
                </c:pt>
                <c:pt idx="90">
                  <c:v>44195</c:v>
                </c:pt>
                <c:pt idx="91">
                  <c:v>44196</c:v>
                </c:pt>
                <c:pt idx="92">
                  <c:v>44197</c:v>
                </c:pt>
                <c:pt idx="93">
                  <c:v>44198</c:v>
                </c:pt>
                <c:pt idx="94">
                  <c:v>44199</c:v>
                </c:pt>
                <c:pt idx="95">
                  <c:v>44200</c:v>
                </c:pt>
                <c:pt idx="96">
                  <c:v>44201</c:v>
                </c:pt>
                <c:pt idx="97">
                  <c:v>44202</c:v>
                </c:pt>
                <c:pt idx="98">
                  <c:v>44203</c:v>
                </c:pt>
                <c:pt idx="99">
                  <c:v>44204</c:v>
                </c:pt>
                <c:pt idx="100">
                  <c:v>44205</c:v>
                </c:pt>
                <c:pt idx="101">
                  <c:v>44206</c:v>
                </c:pt>
                <c:pt idx="102">
                  <c:v>44207</c:v>
                </c:pt>
                <c:pt idx="103">
                  <c:v>44208</c:v>
                </c:pt>
                <c:pt idx="104">
                  <c:v>44209</c:v>
                </c:pt>
                <c:pt idx="105">
                  <c:v>44210</c:v>
                </c:pt>
                <c:pt idx="106">
                  <c:v>44211</c:v>
                </c:pt>
                <c:pt idx="107">
                  <c:v>44212</c:v>
                </c:pt>
                <c:pt idx="108">
                  <c:v>44213</c:v>
                </c:pt>
                <c:pt idx="109">
                  <c:v>44214</c:v>
                </c:pt>
                <c:pt idx="110">
                  <c:v>44215</c:v>
                </c:pt>
                <c:pt idx="111">
                  <c:v>44216</c:v>
                </c:pt>
                <c:pt idx="112">
                  <c:v>44217</c:v>
                </c:pt>
                <c:pt idx="113">
                  <c:v>44218</c:v>
                </c:pt>
                <c:pt idx="114">
                  <c:v>44219</c:v>
                </c:pt>
                <c:pt idx="115">
                  <c:v>44220</c:v>
                </c:pt>
                <c:pt idx="116">
                  <c:v>44221</c:v>
                </c:pt>
                <c:pt idx="117">
                  <c:v>44222</c:v>
                </c:pt>
                <c:pt idx="118">
                  <c:v>44223</c:v>
                </c:pt>
              </c:numCache>
            </c:numRef>
          </c:cat>
          <c:val>
            <c:numRef>
              <c:f>Sheet1!$B$250:$B$368</c:f>
              <c:numCache>
                <c:formatCode>###0</c:formatCode>
                <c:ptCount val="119"/>
                <c:pt idx="0">
                  <c:v>494</c:v>
                </c:pt>
                <c:pt idx="1">
                  <c:v>505</c:v>
                </c:pt>
                <c:pt idx="2">
                  <c:v>382</c:v>
                </c:pt>
                <c:pt idx="3">
                  <c:v>261</c:v>
                </c:pt>
                <c:pt idx="4">
                  <c:v>551</c:v>
                </c:pt>
                <c:pt idx="5">
                  <c:v>588</c:v>
                </c:pt>
                <c:pt idx="6">
                  <c:v>727</c:v>
                </c:pt>
                <c:pt idx="7">
                  <c:v>740</c:v>
                </c:pt>
                <c:pt idx="8">
                  <c:v>1114</c:v>
                </c:pt>
                <c:pt idx="9">
                  <c:v>591</c:v>
                </c:pt>
                <c:pt idx="10">
                  <c:v>474</c:v>
                </c:pt>
                <c:pt idx="11">
                  <c:v>701</c:v>
                </c:pt>
                <c:pt idx="12">
                  <c:v>1153</c:v>
                </c:pt>
                <c:pt idx="13">
                  <c:v>1255</c:v>
                </c:pt>
                <c:pt idx="14">
                  <c:v>1258</c:v>
                </c:pt>
                <c:pt idx="15">
                  <c:v>1451</c:v>
                </c:pt>
                <c:pt idx="16">
                  <c:v>1203</c:v>
                </c:pt>
                <c:pt idx="17">
                  <c:v>766</c:v>
                </c:pt>
                <c:pt idx="18">
                  <c:v>1234</c:v>
                </c:pt>
                <c:pt idx="19">
                  <c:v>1691</c:v>
                </c:pt>
                <c:pt idx="20">
                  <c:v>2076</c:v>
                </c:pt>
                <c:pt idx="21">
                  <c:v>1986</c:v>
                </c:pt>
                <c:pt idx="22">
                  <c:v>2193</c:v>
                </c:pt>
                <c:pt idx="23">
                  <c:v>1765</c:v>
                </c:pt>
                <c:pt idx="24">
                  <c:v>1145</c:v>
                </c:pt>
                <c:pt idx="25">
                  <c:v>1703</c:v>
                </c:pt>
                <c:pt idx="26">
                  <c:v>2396</c:v>
                </c:pt>
                <c:pt idx="27">
                  <c:v>2057</c:v>
                </c:pt>
                <c:pt idx="28" formatCode="General">
                  <c:v>2100</c:v>
                </c:pt>
                <c:pt idx="29" formatCode="General">
                  <c:v>2346</c:v>
                </c:pt>
                <c:pt idx="30" formatCode="General">
                  <c:v>1858</c:v>
                </c:pt>
                <c:pt idx="31" formatCode="General">
                  <c:v>1085</c:v>
                </c:pt>
                <c:pt idx="32" formatCode="General">
                  <c:v>1756</c:v>
                </c:pt>
                <c:pt idx="33" formatCode="General">
                  <c:v>2119</c:v>
                </c:pt>
                <c:pt idx="34" formatCode="General">
                  <c:v>2653</c:v>
                </c:pt>
                <c:pt idx="35" formatCode="General">
                  <c:v>2483</c:v>
                </c:pt>
                <c:pt idx="36" formatCode="General">
                  <c:v>2264</c:v>
                </c:pt>
                <c:pt idx="37" formatCode="General">
                  <c:v>1447</c:v>
                </c:pt>
                <c:pt idx="38" formatCode="General">
                  <c:v>672</c:v>
                </c:pt>
                <c:pt idx="39" formatCode="General">
                  <c:v>1168</c:v>
                </c:pt>
                <c:pt idx="40" formatCode="General">
                  <c:v>1725</c:v>
                </c:pt>
                <c:pt idx="41" formatCode="General">
                  <c:v>1940</c:v>
                </c:pt>
                <c:pt idx="42" formatCode="General">
                  <c:v>1709</c:v>
                </c:pt>
                <c:pt idx="43" formatCode="General">
                  <c:v>1659</c:v>
                </c:pt>
                <c:pt idx="44" formatCode="General">
                  <c:v>905</c:v>
                </c:pt>
                <c:pt idx="45" formatCode="General">
                  <c:v>339</c:v>
                </c:pt>
                <c:pt idx="46" formatCode="General">
                  <c:v>1265</c:v>
                </c:pt>
                <c:pt idx="47" formatCode="General">
                  <c:v>797</c:v>
                </c:pt>
                <c:pt idx="48" formatCode="General">
                  <c:v>1123</c:v>
                </c:pt>
                <c:pt idx="49" formatCode="General">
                  <c:v>1262</c:v>
                </c:pt>
                <c:pt idx="50" formatCode="General">
                  <c:v>1119</c:v>
                </c:pt>
                <c:pt idx="51" formatCode="General">
                  <c:v>660</c:v>
                </c:pt>
                <c:pt idx="52" formatCode="General">
                  <c:v>310</c:v>
                </c:pt>
                <c:pt idx="53" formatCode="General">
                  <c:v>1003</c:v>
                </c:pt>
                <c:pt idx="54" formatCode="General">
                  <c:v>1167</c:v>
                </c:pt>
                <c:pt idx="55" formatCode="General">
                  <c:v>975</c:v>
                </c:pt>
                <c:pt idx="56" formatCode="General">
                  <c:v>935</c:v>
                </c:pt>
                <c:pt idx="57" formatCode="General">
                  <c:v>876</c:v>
                </c:pt>
                <c:pt idx="58" formatCode="General">
                  <c:v>490</c:v>
                </c:pt>
                <c:pt idx="59" formatCode="General">
                  <c:v>253</c:v>
                </c:pt>
                <c:pt idx="60" formatCode="General">
                  <c:v>811</c:v>
                </c:pt>
                <c:pt idx="61" formatCode="General">
                  <c:v>913</c:v>
                </c:pt>
                <c:pt idx="62" formatCode="General">
                  <c:v>887</c:v>
                </c:pt>
                <c:pt idx="63" formatCode="General">
                  <c:v>828</c:v>
                </c:pt>
                <c:pt idx="64" formatCode="General">
                  <c:v>883</c:v>
                </c:pt>
                <c:pt idx="65" formatCode="General">
                  <c:v>644</c:v>
                </c:pt>
                <c:pt idx="66" formatCode="General">
                  <c:v>225</c:v>
                </c:pt>
                <c:pt idx="67" formatCode="General">
                  <c:v>835</c:v>
                </c:pt>
                <c:pt idx="68" formatCode="General">
                  <c:v>1043</c:v>
                </c:pt>
                <c:pt idx="69" formatCode="General">
                  <c:v>1125</c:v>
                </c:pt>
                <c:pt idx="70" formatCode="General">
                  <c:v>1000</c:v>
                </c:pt>
                <c:pt idx="71" formatCode="General">
                  <c:v>1017</c:v>
                </c:pt>
                <c:pt idx="72" formatCode="General">
                  <c:v>609</c:v>
                </c:pt>
                <c:pt idx="73" formatCode="General">
                  <c:v>354</c:v>
                </c:pt>
                <c:pt idx="74" formatCode="General">
                  <c:v>984</c:v>
                </c:pt>
                <c:pt idx="75" formatCode="General">
                  <c:v>1178</c:v>
                </c:pt>
                <c:pt idx="76" formatCode="General">
                  <c:v>1318</c:v>
                </c:pt>
                <c:pt idx="77" formatCode="General">
                  <c:v>1167</c:v>
                </c:pt>
                <c:pt idx="78" formatCode="General">
                  <c:v>1360</c:v>
                </c:pt>
                <c:pt idx="79" formatCode="General">
                  <c:v>765</c:v>
                </c:pt>
                <c:pt idx="80" formatCode="General">
                  <c:v>535</c:v>
                </c:pt>
                <c:pt idx="81" formatCode="General">
                  <c:v>1352</c:v>
                </c:pt>
                <c:pt idx="82" formatCode="General">
                  <c:v>1692</c:v>
                </c:pt>
                <c:pt idx="83" formatCode="General">
                  <c:v>2090</c:v>
                </c:pt>
                <c:pt idx="84" formatCode="General">
                  <c:v>647</c:v>
                </c:pt>
                <c:pt idx="85" formatCode="General">
                  <c:v>529</c:v>
                </c:pt>
                <c:pt idx="86" formatCode="General">
                  <c:v>610</c:v>
                </c:pt>
                <c:pt idx="87" formatCode="General">
                  <c:v>675</c:v>
                </c:pt>
                <c:pt idx="88" formatCode="General">
                  <c:v>1826</c:v>
                </c:pt>
                <c:pt idx="89" formatCode="General">
                  <c:v>2533</c:v>
                </c:pt>
                <c:pt idx="90" formatCode="General">
                  <c:v>2832</c:v>
                </c:pt>
                <c:pt idx="91" formatCode="General">
                  <c:v>2280</c:v>
                </c:pt>
                <c:pt idx="92" formatCode="General">
                  <c:v>755</c:v>
                </c:pt>
                <c:pt idx="93" formatCode="General">
                  <c:v>1083</c:v>
                </c:pt>
                <c:pt idx="94" formatCode="General">
                  <c:v>1163</c:v>
                </c:pt>
                <c:pt idx="95" formatCode="General">
                  <c:v>2409</c:v>
                </c:pt>
                <c:pt idx="96" formatCode="General">
                  <c:v>3135</c:v>
                </c:pt>
                <c:pt idx="97" formatCode="General">
                  <c:v>3160</c:v>
                </c:pt>
                <c:pt idx="98" formatCode="General">
                  <c:v>2945</c:v>
                </c:pt>
                <c:pt idx="99" formatCode="General">
                  <c:v>2663</c:v>
                </c:pt>
                <c:pt idx="100" formatCode="General">
                  <c:v>1665</c:v>
                </c:pt>
                <c:pt idx="101" formatCode="General">
                  <c:v>813</c:v>
                </c:pt>
                <c:pt idx="102" formatCode="General">
                  <c:v>1858</c:v>
                </c:pt>
                <c:pt idx="103" formatCode="General">
                  <c:v>2027</c:v>
                </c:pt>
                <c:pt idx="104" formatCode="General">
                  <c:v>2009</c:v>
                </c:pt>
                <c:pt idx="105" formatCode="General">
                  <c:v>1497</c:v>
                </c:pt>
                <c:pt idx="106" formatCode="General">
                  <c:v>1769</c:v>
                </c:pt>
                <c:pt idx="107" formatCode="General">
                  <c:v>920</c:v>
                </c:pt>
                <c:pt idx="108" formatCode="General">
                  <c:v>507</c:v>
                </c:pt>
                <c:pt idx="109" formatCode="General">
                  <c:v>1340</c:v>
                </c:pt>
                <c:pt idx="110" formatCode="General">
                  <c:v>1595</c:v>
                </c:pt>
                <c:pt idx="111" formatCode="General">
                  <c:v>1489</c:v>
                </c:pt>
                <c:pt idx="112" formatCode="General">
                  <c:v>1325</c:v>
                </c:pt>
                <c:pt idx="113" formatCode="General">
                  <c:v>1477</c:v>
                </c:pt>
                <c:pt idx="114" formatCode="General">
                  <c:v>722</c:v>
                </c:pt>
                <c:pt idx="115" formatCode="General">
                  <c:v>410</c:v>
                </c:pt>
                <c:pt idx="116" formatCode="General">
                  <c:v>1238</c:v>
                </c:pt>
                <c:pt idx="117" formatCode="General">
                  <c:v>1412</c:v>
                </c:pt>
                <c:pt idx="118" formatCode="General">
                  <c:v>1440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6D5-454D-A092-0B5C99C0588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417147840"/>
        <c:axId val="419321824"/>
      </c:barChart>
      <c:dateAx>
        <c:axId val="417147840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low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19321824"/>
        <c:crosses val="autoZero"/>
        <c:auto val="1"/>
        <c:lblOffset val="100"/>
        <c:baseTimeUnit val="days"/>
        <c:majorUnit val="1"/>
        <c:majorTimeUnit val="days"/>
      </c:dateAx>
      <c:valAx>
        <c:axId val="419321824"/>
        <c:scaling>
          <c:orientation val="minMax"/>
          <c:max val="5000"/>
        </c:scaling>
        <c:delete val="0"/>
        <c:axPos val="l"/>
        <c:numFmt formatCode="#,##0" sourceLinked="0"/>
        <c:majorTickMark val="out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1714784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cs-CZ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5"/>
          <c:order val="3"/>
          <c:tx>
            <c:strRef>
              <c:f>prezentace!$B$7</c:f>
              <c:strCache>
                <c:ptCount val="1"/>
                <c:pt idx="0">
                  <c:v>reálná hodnota</c:v>
                </c:pt>
              </c:strCache>
            </c:strRef>
          </c:tx>
          <c:spPr>
            <a:solidFill>
              <a:srgbClr val="A6A6A6"/>
            </a:solidFill>
            <a:ln>
              <a:noFill/>
            </a:ln>
            <a:effectLst/>
          </c:spPr>
          <c:invertIfNegative val="0"/>
          <c:dLbls>
            <c:numFmt formatCode="_-* #\ ##0_-;\-* #\ ##0_-;_-* &quot;&quot;??_-;_-@_-" sourceLinked="0"/>
            <c:spPr>
              <a:noFill/>
              <a:ln>
                <a:noFill/>
              </a:ln>
              <a:effectLst/>
            </c:spPr>
            <c:txPr>
              <a:bodyPr rot="-5400000" spcFirstLastPara="1" vertOverflow="ellipsis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prezentace!$D$1:$CA$1</c:f>
              <c:numCache>
                <c:formatCode>m/d/yyyy</c:formatCode>
                <c:ptCount val="76"/>
                <c:pt idx="0">
                  <c:v>44166</c:v>
                </c:pt>
                <c:pt idx="1">
                  <c:v>44167</c:v>
                </c:pt>
                <c:pt idx="2">
                  <c:v>44168</c:v>
                </c:pt>
                <c:pt idx="3">
                  <c:v>44169</c:v>
                </c:pt>
                <c:pt idx="4">
                  <c:v>44170</c:v>
                </c:pt>
                <c:pt idx="5">
                  <c:v>44171</c:v>
                </c:pt>
                <c:pt idx="6">
                  <c:v>44172</c:v>
                </c:pt>
                <c:pt idx="7">
                  <c:v>44173</c:v>
                </c:pt>
                <c:pt idx="8">
                  <c:v>44174</c:v>
                </c:pt>
                <c:pt idx="9">
                  <c:v>44175</c:v>
                </c:pt>
                <c:pt idx="10">
                  <c:v>44176</c:v>
                </c:pt>
                <c:pt idx="11">
                  <c:v>44177</c:v>
                </c:pt>
                <c:pt idx="12">
                  <c:v>44178</c:v>
                </c:pt>
                <c:pt idx="13">
                  <c:v>44179</c:v>
                </c:pt>
                <c:pt idx="14">
                  <c:v>44180</c:v>
                </c:pt>
                <c:pt idx="15">
                  <c:v>44181</c:v>
                </c:pt>
                <c:pt idx="16">
                  <c:v>44182</c:v>
                </c:pt>
                <c:pt idx="17">
                  <c:v>44183</c:v>
                </c:pt>
                <c:pt idx="18">
                  <c:v>44184</c:v>
                </c:pt>
                <c:pt idx="19">
                  <c:v>44185</c:v>
                </c:pt>
                <c:pt idx="20">
                  <c:v>44186</c:v>
                </c:pt>
                <c:pt idx="21">
                  <c:v>44187</c:v>
                </c:pt>
                <c:pt idx="22">
                  <c:v>44188</c:v>
                </c:pt>
                <c:pt idx="23">
                  <c:v>44189</c:v>
                </c:pt>
                <c:pt idx="24">
                  <c:v>44190</c:v>
                </c:pt>
                <c:pt idx="25">
                  <c:v>44191</c:v>
                </c:pt>
                <c:pt idx="26">
                  <c:v>44192</c:v>
                </c:pt>
                <c:pt idx="27">
                  <c:v>44193</c:v>
                </c:pt>
                <c:pt idx="28">
                  <c:v>44194</c:v>
                </c:pt>
                <c:pt idx="29">
                  <c:v>44195</c:v>
                </c:pt>
                <c:pt idx="30">
                  <c:v>44196</c:v>
                </c:pt>
                <c:pt idx="31">
                  <c:v>44197</c:v>
                </c:pt>
                <c:pt idx="32">
                  <c:v>44198</c:v>
                </c:pt>
                <c:pt idx="33">
                  <c:v>44199</c:v>
                </c:pt>
                <c:pt idx="34">
                  <c:v>44200</c:v>
                </c:pt>
                <c:pt idx="35">
                  <c:v>44201</c:v>
                </c:pt>
                <c:pt idx="36">
                  <c:v>44202</c:v>
                </c:pt>
                <c:pt idx="37">
                  <c:v>44203</c:v>
                </c:pt>
                <c:pt idx="38">
                  <c:v>44204</c:v>
                </c:pt>
                <c:pt idx="39">
                  <c:v>44205</c:v>
                </c:pt>
                <c:pt idx="40">
                  <c:v>44206</c:v>
                </c:pt>
                <c:pt idx="41">
                  <c:v>44207</c:v>
                </c:pt>
                <c:pt idx="42">
                  <c:v>44208</c:v>
                </c:pt>
                <c:pt idx="43">
                  <c:v>44209</c:v>
                </c:pt>
                <c:pt idx="44">
                  <c:v>44210</c:v>
                </c:pt>
                <c:pt idx="45">
                  <c:v>44211</c:v>
                </c:pt>
                <c:pt idx="46">
                  <c:v>44212</c:v>
                </c:pt>
                <c:pt idx="47">
                  <c:v>44213</c:v>
                </c:pt>
                <c:pt idx="48">
                  <c:v>44214</c:v>
                </c:pt>
                <c:pt idx="49">
                  <c:v>44215</c:v>
                </c:pt>
                <c:pt idx="50">
                  <c:v>44216</c:v>
                </c:pt>
                <c:pt idx="51">
                  <c:v>44217</c:v>
                </c:pt>
                <c:pt idx="52">
                  <c:v>44218</c:v>
                </c:pt>
                <c:pt idx="53">
                  <c:v>44219</c:v>
                </c:pt>
                <c:pt idx="54">
                  <c:v>44220</c:v>
                </c:pt>
                <c:pt idx="55">
                  <c:v>44221</c:v>
                </c:pt>
                <c:pt idx="56">
                  <c:v>44222</c:v>
                </c:pt>
                <c:pt idx="57">
                  <c:v>44223</c:v>
                </c:pt>
                <c:pt idx="58">
                  <c:v>44224</c:v>
                </c:pt>
                <c:pt idx="59">
                  <c:v>44225</c:v>
                </c:pt>
                <c:pt idx="60">
                  <c:v>44226</c:v>
                </c:pt>
                <c:pt idx="61">
                  <c:v>44227</c:v>
                </c:pt>
                <c:pt idx="62">
                  <c:v>44228</c:v>
                </c:pt>
                <c:pt idx="63">
                  <c:v>44229</c:v>
                </c:pt>
                <c:pt idx="64">
                  <c:v>44230</c:v>
                </c:pt>
                <c:pt idx="65">
                  <c:v>44231</c:v>
                </c:pt>
                <c:pt idx="66">
                  <c:v>44232</c:v>
                </c:pt>
                <c:pt idx="67">
                  <c:v>44233</c:v>
                </c:pt>
                <c:pt idx="68">
                  <c:v>44234</c:v>
                </c:pt>
                <c:pt idx="69">
                  <c:v>44235</c:v>
                </c:pt>
                <c:pt idx="70">
                  <c:v>44236</c:v>
                </c:pt>
                <c:pt idx="71">
                  <c:v>44237</c:v>
                </c:pt>
                <c:pt idx="72">
                  <c:v>44238</c:v>
                </c:pt>
                <c:pt idx="73">
                  <c:v>44239</c:v>
                </c:pt>
                <c:pt idx="74">
                  <c:v>44240</c:v>
                </c:pt>
                <c:pt idx="75">
                  <c:v>44241</c:v>
                </c:pt>
              </c:numCache>
            </c:numRef>
          </c:cat>
          <c:val>
            <c:numRef>
              <c:f>prezentace!$D$97:$CA$97</c:f>
              <c:numCache>
                <c:formatCode>#,##0</c:formatCode>
                <c:ptCount val="76"/>
                <c:pt idx="0">
                  <c:v>4640</c:v>
                </c:pt>
                <c:pt idx="1">
                  <c:v>4533</c:v>
                </c:pt>
                <c:pt idx="2">
                  <c:v>4492</c:v>
                </c:pt>
                <c:pt idx="3">
                  <c:v>4445</c:v>
                </c:pt>
                <c:pt idx="4">
                  <c:v>4088</c:v>
                </c:pt>
                <c:pt idx="5">
                  <c:v>4136</c:v>
                </c:pt>
                <c:pt idx="6">
                  <c:v>4477</c:v>
                </c:pt>
                <c:pt idx="7">
                  <c:v>4389</c:v>
                </c:pt>
                <c:pt idx="8">
                  <c:v>4429</c:v>
                </c:pt>
                <c:pt idx="9">
                  <c:v>4518</c:v>
                </c:pt>
                <c:pt idx="10">
                  <c:v>4499</c:v>
                </c:pt>
                <c:pt idx="11">
                  <c:v>4270</c:v>
                </c:pt>
                <c:pt idx="12">
                  <c:v>4378</c:v>
                </c:pt>
                <c:pt idx="13">
                  <c:v>4737</c:v>
                </c:pt>
                <c:pt idx="14">
                  <c:v>4713</c:v>
                </c:pt>
                <c:pt idx="15">
                  <c:v>4672</c:v>
                </c:pt>
                <c:pt idx="16">
                  <c:v>4690</c:v>
                </c:pt>
                <c:pt idx="17">
                  <c:v>4715</c:v>
                </c:pt>
                <c:pt idx="18">
                  <c:v>4431</c:v>
                </c:pt>
                <c:pt idx="19">
                  <c:v>4528</c:v>
                </c:pt>
                <c:pt idx="20">
                  <c:v>4908</c:v>
                </c:pt>
                <c:pt idx="21">
                  <c:v>4885</c:v>
                </c:pt>
                <c:pt idx="22">
                  <c:v>4892</c:v>
                </c:pt>
                <c:pt idx="23">
                  <c:v>4241</c:v>
                </c:pt>
                <c:pt idx="24">
                  <c:v>4319</c:v>
                </c:pt>
                <c:pt idx="25">
                  <c:v>4582</c:v>
                </c:pt>
                <c:pt idx="26">
                  <c:v>4906</c:v>
                </c:pt>
                <c:pt idx="27">
                  <c:v>5686</c:v>
                </c:pt>
                <c:pt idx="28">
                  <c:v>5929</c:v>
                </c:pt>
                <c:pt idx="29">
                  <c:v>6077</c:v>
                </c:pt>
                <c:pt idx="30">
                  <c:v>6091</c:v>
                </c:pt>
                <c:pt idx="31">
                  <c:v>5614</c:v>
                </c:pt>
                <c:pt idx="32">
                  <c:v>5924</c:v>
                </c:pt>
                <c:pt idx="33">
                  <c:v>6242</c:v>
                </c:pt>
                <c:pt idx="34">
                  <c:v>7164</c:v>
                </c:pt>
                <c:pt idx="35">
                  <c:v>7336</c:v>
                </c:pt>
                <c:pt idx="36">
                  <c:v>7326</c:v>
                </c:pt>
                <c:pt idx="37">
                  <c:v>7445</c:v>
                </c:pt>
                <c:pt idx="38">
                  <c:v>7240</c:v>
                </c:pt>
                <c:pt idx="39">
                  <c:v>6694</c:v>
                </c:pt>
                <c:pt idx="40">
                  <c:v>6814</c:v>
                </c:pt>
                <c:pt idx="41">
                  <c:v>7356</c:v>
                </c:pt>
                <c:pt idx="42">
                  <c:v>7365</c:v>
                </c:pt>
                <c:pt idx="43">
                  <c:v>7185</c:v>
                </c:pt>
                <c:pt idx="44">
                  <c:v>7124</c:v>
                </c:pt>
                <c:pt idx="45">
                  <c:v>7036</c:v>
                </c:pt>
                <c:pt idx="46">
                  <c:v>6403</c:v>
                </c:pt>
                <c:pt idx="47">
                  <c:v>6381</c:v>
                </c:pt>
                <c:pt idx="48">
                  <c:v>6866</c:v>
                </c:pt>
                <c:pt idx="49">
                  <c:v>6571</c:v>
                </c:pt>
                <c:pt idx="50">
                  <c:v>6369</c:v>
                </c:pt>
                <c:pt idx="51">
                  <c:v>6241</c:v>
                </c:pt>
                <c:pt idx="52">
                  <c:v>6268</c:v>
                </c:pt>
                <c:pt idx="53">
                  <c:v>5753</c:v>
                </c:pt>
                <c:pt idx="54">
                  <c:v>5796</c:v>
                </c:pt>
                <c:pt idx="55">
                  <c:v>6200</c:v>
                </c:pt>
                <c:pt idx="56">
                  <c:v>6203</c:v>
                </c:pt>
                <c:pt idx="57">
                  <c:v>6046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92C-4C42-8E57-3C508E6239E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283328576"/>
        <c:axId val="283329232"/>
      </c:barChart>
      <c:lineChart>
        <c:grouping val="standard"/>
        <c:varyColors val="0"/>
        <c:ser>
          <c:idx val="0"/>
          <c:order val="0"/>
          <c:tx>
            <c:strRef>
              <c:f>prezentace!$B$2</c:f>
              <c:strCache>
                <c:ptCount val="1"/>
                <c:pt idx="0">
                  <c:v>Predikce hospitalizace celkem kumulativně počty</c:v>
                </c:pt>
              </c:strCache>
            </c:strRef>
          </c:tx>
          <c:spPr>
            <a:ln w="28575" cap="rnd">
              <a:solidFill>
                <a:srgbClr val="FFC000"/>
              </a:solidFill>
              <a:round/>
            </a:ln>
            <a:effectLst/>
          </c:spPr>
          <c:marker>
            <c:symbol val="none"/>
          </c:marker>
          <c:cat>
            <c:numRef>
              <c:f>prezentace!$D$1:$CA$1</c:f>
              <c:numCache>
                <c:formatCode>m/d/yyyy</c:formatCode>
                <c:ptCount val="76"/>
                <c:pt idx="0">
                  <c:v>44166</c:v>
                </c:pt>
                <c:pt idx="1">
                  <c:v>44167</c:v>
                </c:pt>
                <c:pt idx="2">
                  <c:v>44168</c:v>
                </c:pt>
                <c:pt idx="3">
                  <c:v>44169</c:v>
                </c:pt>
                <c:pt idx="4">
                  <c:v>44170</c:v>
                </c:pt>
                <c:pt idx="5">
                  <c:v>44171</c:v>
                </c:pt>
                <c:pt idx="6">
                  <c:v>44172</c:v>
                </c:pt>
                <c:pt idx="7">
                  <c:v>44173</c:v>
                </c:pt>
                <c:pt idx="8">
                  <c:v>44174</c:v>
                </c:pt>
                <c:pt idx="9">
                  <c:v>44175</c:v>
                </c:pt>
                <c:pt idx="10">
                  <c:v>44176</c:v>
                </c:pt>
                <c:pt idx="11">
                  <c:v>44177</c:v>
                </c:pt>
                <c:pt idx="12">
                  <c:v>44178</c:v>
                </c:pt>
                <c:pt idx="13">
                  <c:v>44179</c:v>
                </c:pt>
                <c:pt idx="14">
                  <c:v>44180</c:v>
                </c:pt>
                <c:pt idx="15">
                  <c:v>44181</c:v>
                </c:pt>
                <c:pt idx="16">
                  <c:v>44182</c:v>
                </c:pt>
                <c:pt idx="17">
                  <c:v>44183</c:v>
                </c:pt>
                <c:pt idx="18">
                  <c:v>44184</c:v>
                </c:pt>
                <c:pt idx="19">
                  <c:v>44185</c:v>
                </c:pt>
                <c:pt idx="20">
                  <c:v>44186</c:v>
                </c:pt>
                <c:pt idx="21">
                  <c:v>44187</c:v>
                </c:pt>
                <c:pt idx="22">
                  <c:v>44188</c:v>
                </c:pt>
                <c:pt idx="23">
                  <c:v>44189</c:v>
                </c:pt>
                <c:pt idx="24">
                  <c:v>44190</c:v>
                </c:pt>
                <c:pt idx="25">
                  <c:v>44191</c:v>
                </c:pt>
                <c:pt idx="26">
                  <c:v>44192</c:v>
                </c:pt>
                <c:pt idx="27">
                  <c:v>44193</c:v>
                </c:pt>
                <c:pt idx="28">
                  <c:v>44194</c:v>
                </c:pt>
                <c:pt idx="29">
                  <c:v>44195</c:v>
                </c:pt>
                <c:pt idx="30">
                  <c:v>44196</c:v>
                </c:pt>
                <c:pt idx="31">
                  <c:v>44197</c:v>
                </c:pt>
                <c:pt idx="32">
                  <c:v>44198</c:v>
                </c:pt>
                <c:pt idx="33">
                  <c:v>44199</c:v>
                </c:pt>
                <c:pt idx="34">
                  <c:v>44200</c:v>
                </c:pt>
                <c:pt idx="35">
                  <c:v>44201</c:v>
                </c:pt>
                <c:pt idx="36">
                  <c:v>44202</c:v>
                </c:pt>
                <c:pt idx="37">
                  <c:v>44203</c:v>
                </c:pt>
                <c:pt idx="38">
                  <c:v>44204</c:v>
                </c:pt>
                <c:pt idx="39">
                  <c:v>44205</c:v>
                </c:pt>
                <c:pt idx="40">
                  <c:v>44206</c:v>
                </c:pt>
                <c:pt idx="41">
                  <c:v>44207</c:v>
                </c:pt>
                <c:pt idx="42">
                  <c:v>44208</c:v>
                </c:pt>
                <c:pt idx="43">
                  <c:v>44209</c:v>
                </c:pt>
                <c:pt idx="44">
                  <c:v>44210</c:v>
                </c:pt>
                <c:pt idx="45">
                  <c:v>44211</c:v>
                </c:pt>
                <c:pt idx="46">
                  <c:v>44212</c:v>
                </c:pt>
                <c:pt idx="47">
                  <c:v>44213</c:v>
                </c:pt>
                <c:pt idx="48">
                  <c:v>44214</c:v>
                </c:pt>
                <c:pt idx="49">
                  <c:v>44215</c:v>
                </c:pt>
                <c:pt idx="50">
                  <c:v>44216</c:v>
                </c:pt>
                <c:pt idx="51">
                  <c:v>44217</c:v>
                </c:pt>
                <c:pt idx="52">
                  <c:v>44218</c:v>
                </c:pt>
                <c:pt idx="53">
                  <c:v>44219</c:v>
                </c:pt>
                <c:pt idx="54">
                  <c:v>44220</c:v>
                </c:pt>
                <c:pt idx="55">
                  <c:v>44221</c:v>
                </c:pt>
                <c:pt idx="56">
                  <c:v>44222</c:v>
                </c:pt>
                <c:pt idx="57">
                  <c:v>44223</c:v>
                </c:pt>
                <c:pt idx="58">
                  <c:v>44224</c:v>
                </c:pt>
                <c:pt idx="59">
                  <c:v>44225</c:v>
                </c:pt>
                <c:pt idx="60">
                  <c:v>44226</c:v>
                </c:pt>
                <c:pt idx="61">
                  <c:v>44227</c:v>
                </c:pt>
                <c:pt idx="62">
                  <c:v>44228</c:v>
                </c:pt>
                <c:pt idx="63">
                  <c:v>44229</c:v>
                </c:pt>
                <c:pt idx="64">
                  <c:v>44230</c:v>
                </c:pt>
                <c:pt idx="65">
                  <c:v>44231</c:v>
                </c:pt>
                <c:pt idx="66">
                  <c:v>44232</c:v>
                </c:pt>
                <c:pt idx="67">
                  <c:v>44233</c:v>
                </c:pt>
                <c:pt idx="68">
                  <c:v>44234</c:v>
                </c:pt>
                <c:pt idx="69">
                  <c:v>44235</c:v>
                </c:pt>
                <c:pt idx="70">
                  <c:v>44236</c:v>
                </c:pt>
                <c:pt idx="71">
                  <c:v>44237</c:v>
                </c:pt>
                <c:pt idx="72">
                  <c:v>44238</c:v>
                </c:pt>
                <c:pt idx="73">
                  <c:v>44239</c:v>
                </c:pt>
                <c:pt idx="74">
                  <c:v>44240</c:v>
                </c:pt>
                <c:pt idx="75">
                  <c:v>44241</c:v>
                </c:pt>
              </c:numCache>
            </c:numRef>
          </c:cat>
          <c:val>
            <c:numRef>
              <c:f>prezentace!$D$92:$CA$92</c:f>
              <c:numCache>
                <c:formatCode>General</c:formatCode>
                <c:ptCount val="76"/>
                <c:pt idx="29">
                  <c:v>6491.146158409887</c:v>
                </c:pt>
                <c:pt idx="30">
                  <c:v>6905.611439802864</c:v>
                </c:pt>
                <c:pt idx="31">
                  <c:v>7337.0275100992676</c:v>
                </c:pt>
                <c:pt idx="32">
                  <c:v>7785.5892459664001</c:v>
                </c:pt>
                <c:pt idx="33">
                  <c:v>8257.6013644683153</c:v>
                </c:pt>
                <c:pt idx="34">
                  <c:v>8616.1101743929685</c:v>
                </c:pt>
                <c:pt idx="35">
                  <c:v>8874.2810006591972</c:v>
                </c:pt>
                <c:pt idx="36">
                  <c:v>9065.5843477791768</c:v>
                </c:pt>
                <c:pt idx="37">
                  <c:v>9214.6363873468581</c:v>
                </c:pt>
                <c:pt idx="38">
                  <c:v>9311.9520079502963</c:v>
                </c:pt>
                <c:pt idx="39">
                  <c:v>9348.6173056728712</c:v>
                </c:pt>
                <c:pt idx="40">
                  <c:v>9320.4487206900412</c:v>
                </c:pt>
                <c:pt idx="41">
                  <c:v>9226.7814277165053</c:v>
                </c:pt>
                <c:pt idx="42">
                  <c:v>9085.8632028366192</c:v>
                </c:pt>
                <c:pt idx="43">
                  <c:v>8911.5957055715189</c:v>
                </c:pt>
                <c:pt idx="44">
                  <c:v>8712.0384297550245</c:v>
                </c:pt>
                <c:pt idx="45">
                  <c:v>8488.035233378685</c:v>
                </c:pt>
                <c:pt idx="46">
                  <c:v>8242.2311749416313</c:v>
                </c:pt>
                <c:pt idx="47">
                  <c:v>7978.9770052342319</c:v>
                </c:pt>
                <c:pt idx="48">
                  <c:v>7703.6101957905767</c:v>
                </c:pt>
                <c:pt idx="49">
                  <c:v>7422.1553655236485</c:v>
                </c:pt>
                <c:pt idx="50">
                  <c:v>7137.4031951156194</c:v>
                </c:pt>
                <c:pt idx="51">
                  <c:v>6850.629474679542</c:v>
                </c:pt>
                <c:pt idx="52">
                  <c:v>6563.4380630928281</c:v>
                </c:pt>
                <c:pt idx="53">
                  <c:v>6277.9186383546512</c:v>
                </c:pt>
                <c:pt idx="54">
                  <c:v>5996.8223980639286</c:v>
                </c:pt>
                <c:pt idx="55">
                  <c:v>5722.2243729821603</c:v>
                </c:pt>
                <c:pt idx="56">
                  <c:v>5455.0610301817278</c:v>
                </c:pt>
                <c:pt idx="57">
                  <c:v>5195.7885551515774</c:v>
                </c:pt>
                <c:pt idx="58">
                  <c:v>4944.3519724764783</c:v>
                </c:pt>
                <c:pt idx="59">
                  <c:v>4701.3884291151353</c:v>
                </c:pt>
                <c:pt idx="60">
                  <c:v>4467.3542780355965</c:v>
                </c:pt>
                <c:pt idx="61">
                  <c:v>4242.5210431672713</c:v>
                </c:pt>
                <c:pt idx="62">
                  <c:v>4027.0716162163235</c:v>
                </c:pt>
                <c:pt idx="63">
                  <c:v>3820.5449002185187</c:v>
                </c:pt>
                <c:pt idx="64">
                  <c:v>3622.780330504429</c:v>
                </c:pt>
                <c:pt idx="65">
                  <c:v>3434.186709878667</c:v>
                </c:pt>
                <c:pt idx="66">
                  <c:v>3254.3641569289302</c:v>
                </c:pt>
                <c:pt idx="67">
                  <c:v>3083.4023428785276</c:v>
                </c:pt>
                <c:pt idx="68">
                  <c:v>2920.7508413511569</c:v>
                </c:pt>
                <c:pt idx="69">
                  <c:v>2765.9615011107926</c:v>
                </c:pt>
                <c:pt idx="70">
                  <c:v>2619.104057882817</c:v>
                </c:pt>
                <c:pt idx="71">
                  <c:v>2480.0688654664145</c:v>
                </c:pt>
                <c:pt idx="72">
                  <c:v>2348.5204247624142</c:v>
                </c:pt>
                <c:pt idx="73">
                  <c:v>2224.0869655044107</c:v>
                </c:pt>
                <c:pt idx="74">
                  <c:v>2106.456836631402</c:v>
                </c:pt>
                <c:pt idx="75">
                  <c:v>1995.3511983836156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292C-4C42-8E57-3C508E6239EE}"/>
            </c:ext>
          </c:extLst>
        </c:ser>
        <c:ser>
          <c:idx val="1"/>
          <c:order val="1"/>
          <c:tx>
            <c:strRef>
              <c:f>prezentace!$B$3</c:f>
              <c:strCache>
                <c:ptCount val="1"/>
                <c:pt idx="0">
                  <c:v>Predikce hospitalizace celkem kumulativně počty</c:v>
                </c:pt>
              </c:strCache>
            </c:strRef>
          </c:tx>
          <c:spPr>
            <a:ln w="28575" cap="rnd">
              <a:solidFill>
                <a:srgbClr val="FF9933"/>
              </a:solidFill>
              <a:round/>
            </a:ln>
            <a:effectLst/>
          </c:spPr>
          <c:marker>
            <c:symbol val="none"/>
          </c:marker>
          <c:cat>
            <c:numRef>
              <c:f>prezentace!$D$1:$CA$1</c:f>
              <c:numCache>
                <c:formatCode>m/d/yyyy</c:formatCode>
                <c:ptCount val="76"/>
                <c:pt idx="0">
                  <c:v>44166</c:v>
                </c:pt>
                <c:pt idx="1">
                  <c:v>44167</c:v>
                </c:pt>
                <c:pt idx="2">
                  <c:v>44168</c:v>
                </c:pt>
                <c:pt idx="3">
                  <c:v>44169</c:v>
                </c:pt>
                <c:pt idx="4">
                  <c:v>44170</c:v>
                </c:pt>
                <c:pt idx="5">
                  <c:v>44171</c:v>
                </c:pt>
                <c:pt idx="6">
                  <c:v>44172</c:v>
                </c:pt>
                <c:pt idx="7">
                  <c:v>44173</c:v>
                </c:pt>
                <c:pt idx="8">
                  <c:v>44174</c:v>
                </c:pt>
                <c:pt idx="9">
                  <c:v>44175</c:v>
                </c:pt>
                <c:pt idx="10">
                  <c:v>44176</c:v>
                </c:pt>
                <c:pt idx="11">
                  <c:v>44177</c:v>
                </c:pt>
                <c:pt idx="12">
                  <c:v>44178</c:v>
                </c:pt>
                <c:pt idx="13">
                  <c:v>44179</c:v>
                </c:pt>
                <c:pt idx="14">
                  <c:v>44180</c:v>
                </c:pt>
                <c:pt idx="15">
                  <c:v>44181</c:v>
                </c:pt>
                <c:pt idx="16">
                  <c:v>44182</c:v>
                </c:pt>
                <c:pt idx="17">
                  <c:v>44183</c:v>
                </c:pt>
                <c:pt idx="18">
                  <c:v>44184</c:v>
                </c:pt>
                <c:pt idx="19">
                  <c:v>44185</c:v>
                </c:pt>
                <c:pt idx="20">
                  <c:v>44186</c:v>
                </c:pt>
                <c:pt idx="21">
                  <c:v>44187</c:v>
                </c:pt>
                <c:pt idx="22">
                  <c:v>44188</c:v>
                </c:pt>
                <c:pt idx="23">
                  <c:v>44189</c:v>
                </c:pt>
                <c:pt idx="24">
                  <c:v>44190</c:v>
                </c:pt>
                <c:pt idx="25">
                  <c:v>44191</c:v>
                </c:pt>
                <c:pt idx="26">
                  <c:v>44192</c:v>
                </c:pt>
                <c:pt idx="27">
                  <c:v>44193</c:v>
                </c:pt>
                <c:pt idx="28">
                  <c:v>44194</c:v>
                </c:pt>
                <c:pt idx="29">
                  <c:v>44195</c:v>
                </c:pt>
                <c:pt idx="30">
                  <c:v>44196</c:v>
                </c:pt>
                <c:pt idx="31">
                  <c:v>44197</c:v>
                </c:pt>
                <c:pt idx="32">
                  <c:v>44198</c:v>
                </c:pt>
                <c:pt idx="33">
                  <c:v>44199</c:v>
                </c:pt>
                <c:pt idx="34">
                  <c:v>44200</c:v>
                </c:pt>
                <c:pt idx="35">
                  <c:v>44201</c:v>
                </c:pt>
                <c:pt idx="36">
                  <c:v>44202</c:v>
                </c:pt>
                <c:pt idx="37">
                  <c:v>44203</c:v>
                </c:pt>
                <c:pt idx="38">
                  <c:v>44204</c:v>
                </c:pt>
                <c:pt idx="39">
                  <c:v>44205</c:v>
                </c:pt>
                <c:pt idx="40">
                  <c:v>44206</c:v>
                </c:pt>
                <c:pt idx="41">
                  <c:v>44207</c:v>
                </c:pt>
                <c:pt idx="42">
                  <c:v>44208</c:v>
                </c:pt>
                <c:pt idx="43">
                  <c:v>44209</c:v>
                </c:pt>
                <c:pt idx="44">
                  <c:v>44210</c:v>
                </c:pt>
                <c:pt idx="45">
                  <c:v>44211</c:v>
                </c:pt>
                <c:pt idx="46">
                  <c:v>44212</c:v>
                </c:pt>
                <c:pt idx="47">
                  <c:v>44213</c:v>
                </c:pt>
                <c:pt idx="48">
                  <c:v>44214</c:v>
                </c:pt>
                <c:pt idx="49">
                  <c:v>44215</c:v>
                </c:pt>
                <c:pt idx="50">
                  <c:v>44216</c:v>
                </c:pt>
                <c:pt idx="51">
                  <c:v>44217</c:v>
                </c:pt>
                <c:pt idx="52">
                  <c:v>44218</c:v>
                </c:pt>
                <c:pt idx="53">
                  <c:v>44219</c:v>
                </c:pt>
                <c:pt idx="54">
                  <c:v>44220</c:v>
                </c:pt>
                <c:pt idx="55">
                  <c:v>44221</c:v>
                </c:pt>
                <c:pt idx="56">
                  <c:v>44222</c:v>
                </c:pt>
                <c:pt idx="57">
                  <c:v>44223</c:v>
                </c:pt>
                <c:pt idx="58">
                  <c:v>44224</c:v>
                </c:pt>
                <c:pt idx="59">
                  <c:v>44225</c:v>
                </c:pt>
                <c:pt idx="60">
                  <c:v>44226</c:v>
                </c:pt>
                <c:pt idx="61">
                  <c:v>44227</c:v>
                </c:pt>
                <c:pt idx="62">
                  <c:v>44228</c:v>
                </c:pt>
                <c:pt idx="63">
                  <c:v>44229</c:v>
                </c:pt>
                <c:pt idx="64">
                  <c:v>44230</c:v>
                </c:pt>
                <c:pt idx="65">
                  <c:v>44231</c:v>
                </c:pt>
                <c:pt idx="66">
                  <c:v>44232</c:v>
                </c:pt>
                <c:pt idx="67">
                  <c:v>44233</c:v>
                </c:pt>
                <c:pt idx="68">
                  <c:v>44234</c:v>
                </c:pt>
                <c:pt idx="69">
                  <c:v>44235</c:v>
                </c:pt>
                <c:pt idx="70">
                  <c:v>44236</c:v>
                </c:pt>
                <c:pt idx="71">
                  <c:v>44237</c:v>
                </c:pt>
                <c:pt idx="72">
                  <c:v>44238</c:v>
                </c:pt>
                <c:pt idx="73">
                  <c:v>44239</c:v>
                </c:pt>
                <c:pt idx="74">
                  <c:v>44240</c:v>
                </c:pt>
                <c:pt idx="75">
                  <c:v>44241</c:v>
                </c:pt>
              </c:numCache>
            </c:numRef>
          </c:cat>
          <c:val>
            <c:numRef>
              <c:f>prezentace!$D$93:$CA$93</c:f>
              <c:numCache>
                <c:formatCode>General</c:formatCode>
                <c:ptCount val="76"/>
                <c:pt idx="29">
                  <c:v>6491.146158409887</c:v>
                </c:pt>
                <c:pt idx="30">
                  <c:v>6905.611439802864</c:v>
                </c:pt>
                <c:pt idx="31">
                  <c:v>7337.0275100992676</c:v>
                </c:pt>
                <c:pt idx="32">
                  <c:v>7785.5892459664001</c:v>
                </c:pt>
                <c:pt idx="33">
                  <c:v>8257.6013644683153</c:v>
                </c:pt>
                <c:pt idx="34">
                  <c:v>8693.7777079647294</c:v>
                </c:pt>
                <c:pt idx="35">
                  <c:v>9095.2456379625946</c:v>
                </c:pt>
                <c:pt idx="36">
                  <c:v>9474.1373476446424</c:v>
                </c:pt>
                <c:pt idx="37">
                  <c:v>9840.0101649195512</c:v>
                </c:pt>
                <c:pt idx="38">
                  <c:v>10182.125733305851</c:v>
                </c:pt>
                <c:pt idx="39">
                  <c:v>10492.942216677326</c:v>
                </c:pt>
                <c:pt idx="40">
                  <c:v>10769.574819702673</c:v>
                </c:pt>
                <c:pt idx="41">
                  <c:v>11011.213510151425</c:v>
                </c:pt>
                <c:pt idx="42">
                  <c:v>11227.071258941813</c:v>
                </c:pt>
                <c:pt idx="43">
                  <c:v>11423.360006208313</c:v>
                </c:pt>
                <c:pt idx="44">
                  <c:v>11603.203458215541</c:v>
                </c:pt>
                <c:pt idx="45">
                  <c:v>11763.781839120535</c:v>
                </c:pt>
                <c:pt idx="46">
                  <c:v>11904.845840274713</c:v>
                </c:pt>
                <c:pt idx="47">
                  <c:v>12028.873973335689</c:v>
                </c:pt>
                <c:pt idx="48">
                  <c:v>12138.948395041081</c:v>
                </c:pt>
                <c:pt idx="49">
                  <c:v>12238.088236467613</c:v>
                </c:pt>
                <c:pt idx="50">
                  <c:v>12326.636889143307</c:v>
                </c:pt>
                <c:pt idx="51">
                  <c:v>12404.426874382845</c:v>
                </c:pt>
                <c:pt idx="52">
                  <c:v>12472.218633993212</c:v>
                </c:pt>
                <c:pt idx="53">
                  <c:v>12531.752746235805</c:v>
                </c:pt>
                <c:pt idx="54">
                  <c:v>12585.351263554738</c:v>
                </c:pt>
                <c:pt idx="55">
                  <c:v>12634.148720436819</c:v>
                </c:pt>
                <c:pt idx="56">
                  <c:v>12678.098989945627</c:v>
                </c:pt>
                <c:pt idx="57">
                  <c:v>12717.230179743538</c:v>
                </c:pt>
                <c:pt idx="58">
                  <c:v>12751.65345669887</c:v>
                </c:pt>
                <c:pt idx="59">
                  <c:v>12782.442987403057</c:v>
                </c:pt>
                <c:pt idx="60">
                  <c:v>12810.291597029831</c:v>
                </c:pt>
                <c:pt idx="61">
                  <c:v>12835.524113474632</c:v>
                </c:pt>
                <c:pt idx="62">
                  <c:v>12858.556853255453</c:v>
                </c:pt>
                <c:pt idx="63">
                  <c:v>12879.026111777805</c:v>
                </c:pt>
                <c:pt idx="64">
                  <c:v>12897.164404052848</c:v>
                </c:pt>
                <c:pt idx="65">
                  <c:v>12913.762316328875</c:v>
                </c:pt>
                <c:pt idx="66">
                  <c:v>12928.885650155928</c:v>
                </c:pt>
                <c:pt idx="67">
                  <c:v>12942.930454170801</c:v>
                </c:pt>
                <c:pt idx="68">
                  <c:v>12955.747944924378</c:v>
                </c:pt>
                <c:pt idx="69">
                  <c:v>12967.231102054535</c:v>
                </c:pt>
                <c:pt idx="70">
                  <c:v>12977.799734385444</c:v>
                </c:pt>
                <c:pt idx="71">
                  <c:v>12987.722284662334</c:v>
                </c:pt>
                <c:pt idx="72">
                  <c:v>12997.148397479879</c:v>
                </c:pt>
                <c:pt idx="73">
                  <c:v>13006.057789863691</c:v>
                </c:pt>
                <c:pt idx="74">
                  <c:v>13014.440105681379</c:v>
                </c:pt>
                <c:pt idx="75">
                  <c:v>13022.410101152684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292C-4C42-8E57-3C508E6239EE}"/>
            </c:ext>
          </c:extLst>
        </c:ser>
        <c:ser>
          <c:idx val="4"/>
          <c:order val="2"/>
          <c:tx>
            <c:strRef>
              <c:f>prezentace!$B$6</c:f>
              <c:strCache>
                <c:ptCount val="1"/>
                <c:pt idx="0">
                  <c:v>Predikce hospitalizace celkem kumulativně počty</c:v>
                </c:pt>
              </c:strCache>
            </c:strRef>
          </c:tx>
          <c:spPr>
            <a:ln w="19050" cap="rnd">
              <a:solidFill>
                <a:schemeClr val="tx1"/>
              </a:solidFill>
              <a:prstDash val="sysDot"/>
              <a:round/>
            </a:ln>
            <a:effectLst/>
          </c:spPr>
          <c:marker>
            <c:symbol val="none"/>
          </c:marker>
          <c:cat>
            <c:numRef>
              <c:f>prezentace!$D$1:$CA$1</c:f>
              <c:numCache>
                <c:formatCode>m/d/yyyy</c:formatCode>
                <c:ptCount val="76"/>
                <c:pt idx="0">
                  <c:v>44166</c:v>
                </c:pt>
                <c:pt idx="1">
                  <c:v>44167</c:v>
                </c:pt>
                <c:pt idx="2">
                  <c:v>44168</c:v>
                </c:pt>
                <c:pt idx="3">
                  <c:v>44169</c:v>
                </c:pt>
                <c:pt idx="4">
                  <c:v>44170</c:v>
                </c:pt>
                <c:pt idx="5">
                  <c:v>44171</c:v>
                </c:pt>
                <c:pt idx="6">
                  <c:v>44172</c:v>
                </c:pt>
                <c:pt idx="7">
                  <c:v>44173</c:v>
                </c:pt>
                <c:pt idx="8">
                  <c:v>44174</c:v>
                </c:pt>
                <c:pt idx="9">
                  <c:v>44175</c:v>
                </c:pt>
                <c:pt idx="10">
                  <c:v>44176</c:v>
                </c:pt>
                <c:pt idx="11">
                  <c:v>44177</c:v>
                </c:pt>
                <c:pt idx="12">
                  <c:v>44178</c:v>
                </c:pt>
                <c:pt idx="13">
                  <c:v>44179</c:v>
                </c:pt>
                <c:pt idx="14">
                  <c:v>44180</c:v>
                </c:pt>
                <c:pt idx="15">
                  <c:v>44181</c:v>
                </c:pt>
                <c:pt idx="16">
                  <c:v>44182</c:v>
                </c:pt>
                <c:pt idx="17">
                  <c:v>44183</c:v>
                </c:pt>
                <c:pt idx="18">
                  <c:v>44184</c:v>
                </c:pt>
                <c:pt idx="19">
                  <c:v>44185</c:v>
                </c:pt>
                <c:pt idx="20">
                  <c:v>44186</c:v>
                </c:pt>
                <c:pt idx="21">
                  <c:v>44187</c:v>
                </c:pt>
                <c:pt idx="22">
                  <c:v>44188</c:v>
                </c:pt>
                <c:pt idx="23">
                  <c:v>44189</c:v>
                </c:pt>
                <c:pt idx="24">
                  <c:v>44190</c:v>
                </c:pt>
                <c:pt idx="25">
                  <c:v>44191</c:v>
                </c:pt>
                <c:pt idx="26">
                  <c:v>44192</c:v>
                </c:pt>
                <c:pt idx="27">
                  <c:v>44193</c:v>
                </c:pt>
                <c:pt idx="28">
                  <c:v>44194</c:v>
                </c:pt>
                <c:pt idx="29">
                  <c:v>44195</c:v>
                </c:pt>
                <c:pt idx="30">
                  <c:v>44196</c:v>
                </c:pt>
                <c:pt idx="31">
                  <c:v>44197</c:v>
                </c:pt>
                <c:pt idx="32">
                  <c:v>44198</c:v>
                </c:pt>
                <c:pt idx="33">
                  <c:v>44199</c:v>
                </c:pt>
                <c:pt idx="34">
                  <c:v>44200</c:v>
                </c:pt>
                <c:pt idx="35">
                  <c:v>44201</c:v>
                </c:pt>
                <c:pt idx="36">
                  <c:v>44202</c:v>
                </c:pt>
                <c:pt idx="37">
                  <c:v>44203</c:v>
                </c:pt>
                <c:pt idx="38">
                  <c:v>44204</c:v>
                </c:pt>
                <c:pt idx="39">
                  <c:v>44205</c:v>
                </c:pt>
                <c:pt idx="40">
                  <c:v>44206</c:v>
                </c:pt>
                <c:pt idx="41">
                  <c:v>44207</c:v>
                </c:pt>
                <c:pt idx="42">
                  <c:v>44208</c:v>
                </c:pt>
                <c:pt idx="43">
                  <c:v>44209</c:v>
                </c:pt>
                <c:pt idx="44">
                  <c:v>44210</c:v>
                </c:pt>
                <c:pt idx="45">
                  <c:v>44211</c:v>
                </c:pt>
                <c:pt idx="46">
                  <c:v>44212</c:v>
                </c:pt>
                <c:pt idx="47">
                  <c:v>44213</c:v>
                </c:pt>
                <c:pt idx="48">
                  <c:v>44214</c:v>
                </c:pt>
                <c:pt idx="49">
                  <c:v>44215</c:v>
                </c:pt>
                <c:pt idx="50">
                  <c:v>44216</c:v>
                </c:pt>
                <c:pt idx="51">
                  <c:v>44217</c:v>
                </c:pt>
                <c:pt idx="52">
                  <c:v>44218</c:v>
                </c:pt>
                <c:pt idx="53">
                  <c:v>44219</c:v>
                </c:pt>
                <c:pt idx="54">
                  <c:v>44220</c:v>
                </c:pt>
                <c:pt idx="55">
                  <c:v>44221</c:v>
                </c:pt>
                <c:pt idx="56">
                  <c:v>44222</c:v>
                </c:pt>
                <c:pt idx="57">
                  <c:v>44223</c:v>
                </c:pt>
                <c:pt idx="58">
                  <c:v>44224</c:v>
                </c:pt>
                <c:pt idx="59">
                  <c:v>44225</c:v>
                </c:pt>
                <c:pt idx="60">
                  <c:v>44226</c:v>
                </c:pt>
                <c:pt idx="61">
                  <c:v>44227</c:v>
                </c:pt>
                <c:pt idx="62">
                  <c:v>44228</c:v>
                </c:pt>
                <c:pt idx="63">
                  <c:v>44229</c:v>
                </c:pt>
                <c:pt idx="64">
                  <c:v>44230</c:v>
                </c:pt>
                <c:pt idx="65">
                  <c:v>44231</c:v>
                </c:pt>
                <c:pt idx="66">
                  <c:v>44232</c:v>
                </c:pt>
                <c:pt idx="67">
                  <c:v>44233</c:v>
                </c:pt>
                <c:pt idx="68">
                  <c:v>44234</c:v>
                </c:pt>
                <c:pt idx="69">
                  <c:v>44235</c:v>
                </c:pt>
                <c:pt idx="70">
                  <c:v>44236</c:v>
                </c:pt>
                <c:pt idx="71">
                  <c:v>44237</c:v>
                </c:pt>
                <c:pt idx="72">
                  <c:v>44238</c:v>
                </c:pt>
                <c:pt idx="73">
                  <c:v>44239</c:v>
                </c:pt>
                <c:pt idx="74">
                  <c:v>44240</c:v>
                </c:pt>
                <c:pt idx="75">
                  <c:v>44241</c:v>
                </c:pt>
              </c:numCache>
            </c:numRef>
          </c:cat>
          <c:val>
            <c:numRef>
              <c:f>prezentace!$D$96:$CA$96</c:f>
              <c:numCache>
                <c:formatCode>General</c:formatCode>
                <c:ptCount val="76"/>
                <c:pt idx="0">
                  <c:v>8164</c:v>
                </c:pt>
                <c:pt idx="1">
                  <c:v>8164</c:v>
                </c:pt>
                <c:pt idx="2">
                  <c:v>8164</c:v>
                </c:pt>
                <c:pt idx="3">
                  <c:v>8164</c:v>
                </c:pt>
                <c:pt idx="4">
                  <c:v>8164</c:v>
                </c:pt>
                <c:pt idx="5">
                  <c:v>8164</c:v>
                </c:pt>
                <c:pt idx="6">
                  <c:v>8164</c:v>
                </c:pt>
                <c:pt idx="7">
                  <c:v>8164</c:v>
                </c:pt>
                <c:pt idx="8">
                  <c:v>8164</c:v>
                </c:pt>
                <c:pt idx="9">
                  <c:v>8164</c:v>
                </c:pt>
                <c:pt idx="10">
                  <c:v>8164</c:v>
                </c:pt>
                <c:pt idx="11">
                  <c:v>8164</c:v>
                </c:pt>
                <c:pt idx="12">
                  <c:v>8164</c:v>
                </c:pt>
                <c:pt idx="13">
                  <c:v>8164</c:v>
                </c:pt>
                <c:pt idx="14">
                  <c:v>8164</c:v>
                </c:pt>
                <c:pt idx="15">
                  <c:v>8164</c:v>
                </c:pt>
                <c:pt idx="16">
                  <c:v>8164</c:v>
                </c:pt>
                <c:pt idx="17">
                  <c:v>8164</c:v>
                </c:pt>
                <c:pt idx="18">
                  <c:v>8164</c:v>
                </c:pt>
                <c:pt idx="19">
                  <c:v>8164</c:v>
                </c:pt>
                <c:pt idx="20">
                  <c:v>8164</c:v>
                </c:pt>
                <c:pt idx="21">
                  <c:v>8164</c:v>
                </c:pt>
                <c:pt idx="22">
                  <c:v>8164</c:v>
                </c:pt>
                <c:pt idx="23">
                  <c:v>8164</c:v>
                </c:pt>
                <c:pt idx="24">
                  <c:v>8164</c:v>
                </c:pt>
                <c:pt idx="25">
                  <c:v>8164</c:v>
                </c:pt>
                <c:pt idx="26">
                  <c:v>8164</c:v>
                </c:pt>
                <c:pt idx="27">
                  <c:v>8164</c:v>
                </c:pt>
                <c:pt idx="28">
                  <c:v>8164</c:v>
                </c:pt>
                <c:pt idx="29">
                  <c:v>8164</c:v>
                </c:pt>
                <c:pt idx="30">
                  <c:v>8164</c:v>
                </c:pt>
                <c:pt idx="31">
                  <c:v>8164</c:v>
                </c:pt>
                <c:pt idx="32">
                  <c:v>8164</c:v>
                </c:pt>
                <c:pt idx="33">
                  <c:v>8164</c:v>
                </c:pt>
                <c:pt idx="34">
                  <c:v>8164</c:v>
                </c:pt>
                <c:pt idx="35">
                  <c:v>8164</c:v>
                </c:pt>
                <c:pt idx="36">
                  <c:v>8164</c:v>
                </c:pt>
                <c:pt idx="37">
                  <c:v>8164</c:v>
                </c:pt>
                <c:pt idx="38">
                  <c:v>8164</c:v>
                </c:pt>
                <c:pt idx="39">
                  <c:v>8164</c:v>
                </c:pt>
                <c:pt idx="40">
                  <c:v>8164</c:v>
                </c:pt>
                <c:pt idx="41">
                  <c:v>8164</c:v>
                </c:pt>
                <c:pt idx="42">
                  <c:v>8164</c:v>
                </c:pt>
                <c:pt idx="43">
                  <c:v>8164</c:v>
                </c:pt>
                <c:pt idx="44">
                  <c:v>8164</c:v>
                </c:pt>
                <c:pt idx="45">
                  <c:v>8164</c:v>
                </c:pt>
                <c:pt idx="46">
                  <c:v>8164</c:v>
                </c:pt>
                <c:pt idx="47">
                  <c:v>8164</c:v>
                </c:pt>
                <c:pt idx="48">
                  <c:v>8164</c:v>
                </c:pt>
                <c:pt idx="49">
                  <c:v>8164</c:v>
                </c:pt>
                <c:pt idx="50">
                  <c:v>8164</c:v>
                </c:pt>
                <c:pt idx="51">
                  <c:v>8164</c:v>
                </c:pt>
                <c:pt idx="52">
                  <c:v>8164</c:v>
                </c:pt>
                <c:pt idx="53">
                  <c:v>8164</c:v>
                </c:pt>
                <c:pt idx="54">
                  <c:v>8164</c:v>
                </c:pt>
                <c:pt idx="55">
                  <c:v>8164</c:v>
                </c:pt>
                <c:pt idx="56">
                  <c:v>8164</c:v>
                </c:pt>
                <c:pt idx="57">
                  <c:v>8164</c:v>
                </c:pt>
                <c:pt idx="58">
                  <c:v>8164</c:v>
                </c:pt>
                <c:pt idx="59">
                  <c:v>8164</c:v>
                </c:pt>
                <c:pt idx="60">
                  <c:v>8164</c:v>
                </c:pt>
                <c:pt idx="61">
                  <c:v>8164</c:v>
                </c:pt>
                <c:pt idx="62">
                  <c:v>8164</c:v>
                </c:pt>
                <c:pt idx="63">
                  <c:v>8164</c:v>
                </c:pt>
                <c:pt idx="64">
                  <c:v>8164</c:v>
                </c:pt>
                <c:pt idx="65">
                  <c:v>8164</c:v>
                </c:pt>
                <c:pt idx="66">
                  <c:v>8164</c:v>
                </c:pt>
                <c:pt idx="67">
                  <c:v>8164</c:v>
                </c:pt>
                <c:pt idx="68">
                  <c:v>8164</c:v>
                </c:pt>
                <c:pt idx="69">
                  <c:v>8164</c:v>
                </c:pt>
                <c:pt idx="70">
                  <c:v>8164</c:v>
                </c:pt>
                <c:pt idx="71">
                  <c:v>8164</c:v>
                </c:pt>
                <c:pt idx="72">
                  <c:v>8164</c:v>
                </c:pt>
                <c:pt idx="73">
                  <c:v>8164</c:v>
                </c:pt>
                <c:pt idx="74">
                  <c:v>8164</c:v>
                </c:pt>
                <c:pt idx="75">
                  <c:v>8164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292C-4C42-8E57-3C508E6239E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83328576"/>
        <c:axId val="283329232"/>
      </c:lineChart>
      <c:dateAx>
        <c:axId val="283328576"/>
        <c:scaling>
          <c:orientation val="minMax"/>
        </c:scaling>
        <c:delete val="0"/>
        <c:axPos val="b"/>
        <c:numFmt formatCode="dd/mm/yyyy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283329232"/>
        <c:crosses val="autoZero"/>
        <c:auto val="1"/>
        <c:lblOffset val="100"/>
        <c:baseTimeUnit val="days"/>
        <c:majorUnit val="1"/>
        <c:majorTimeUnit val="days"/>
      </c:dateAx>
      <c:valAx>
        <c:axId val="283329232"/>
        <c:scaling>
          <c:orientation val="minMax"/>
        </c:scaling>
        <c:delete val="0"/>
        <c:axPos val="l"/>
        <c:numFmt formatCode="#,##0" sourceLinked="0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283328576"/>
        <c:crosses val="autoZero"/>
        <c:crossBetween val="between"/>
      </c:valAx>
      <c:spPr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3535343874861856E-2"/>
          <c:y val="3.1303095752339812E-2"/>
          <c:w val="0.92487152512114257"/>
          <c:h val="0.79391648668106551"/>
        </c:manualLayout>
      </c:layout>
      <c:barChart>
        <c:barDir val="col"/>
        <c:grouping val="clustered"/>
        <c:varyColors val="0"/>
        <c:ser>
          <c:idx val="5"/>
          <c:order val="3"/>
          <c:tx>
            <c:strRef>
              <c:f>prezentace!$B$7</c:f>
              <c:strCache>
                <c:ptCount val="1"/>
                <c:pt idx="0">
                  <c:v>reálná hodnota</c:v>
                </c:pt>
              </c:strCache>
            </c:strRef>
          </c:tx>
          <c:spPr>
            <a:solidFill>
              <a:srgbClr val="A6A6A6"/>
            </a:solidFill>
            <a:ln>
              <a:noFill/>
            </a:ln>
            <a:effectLst/>
          </c:spPr>
          <c:invertIfNegative val="0"/>
          <c:dLbls>
            <c:numFmt formatCode="_-* #\ ##0_-;\-* #\ ##0_-;_-* &quot;&quot;??_-;_-@_-" sourceLinked="0"/>
            <c:spPr>
              <a:noFill/>
              <a:ln>
                <a:noFill/>
              </a:ln>
              <a:effectLst/>
            </c:spPr>
            <c:txPr>
              <a:bodyPr rot="-5400000" spcFirstLastPara="1" vertOverflow="ellipsis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prezentace!$D$1:$CA$1</c:f>
              <c:numCache>
                <c:formatCode>m/d/yyyy</c:formatCode>
                <c:ptCount val="76"/>
                <c:pt idx="0">
                  <c:v>44166</c:v>
                </c:pt>
                <c:pt idx="1">
                  <c:v>44167</c:v>
                </c:pt>
                <c:pt idx="2">
                  <c:v>44168</c:v>
                </c:pt>
                <c:pt idx="3">
                  <c:v>44169</c:v>
                </c:pt>
                <c:pt idx="4">
                  <c:v>44170</c:v>
                </c:pt>
                <c:pt idx="5">
                  <c:v>44171</c:v>
                </c:pt>
                <c:pt idx="6">
                  <c:v>44172</c:v>
                </c:pt>
                <c:pt idx="7">
                  <c:v>44173</c:v>
                </c:pt>
                <c:pt idx="8">
                  <c:v>44174</c:v>
                </c:pt>
                <c:pt idx="9">
                  <c:v>44175</c:v>
                </c:pt>
                <c:pt idx="10">
                  <c:v>44176</c:v>
                </c:pt>
                <c:pt idx="11">
                  <c:v>44177</c:v>
                </c:pt>
                <c:pt idx="12">
                  <c:v>44178</c:v>
                </c:pt>
                <c:pt idx="13">
                  <c:v>44179</c:v>
                </c:pt>
                <c:pt idx="14">
                  <c:v>44180</c:v>
                </c:pt>
                <c:pt idx="15">
                  <c:v>44181</c:v>
                </c:pt>
                <c:pt idx="16">
                  <c:v>44182</c:v>
                </c:pt>
                <c:pt idx="17">
                  <c:v>44183</c:v>
                </c:pt>
                <c:pt idx="18">
                  <c:v>44184</c:v>
                </c:pt>
                <c:pt idx="19">
                  <c:v>44185</c:v>
                </c:pt>
                <c:pt idx="20">
                  <c:v>44186</c:v>
                </c:pt>
                <c:pt idx="21">
                  <c:v>44187</c:v>
                </c:pt>
                <c:pt idx="22">
                  <c:v>44188</c:v>
                </c:pt>
                <c:pt idx="23">
                  <c:v>44189</c:v>
                </c:pt>
                <c:pt idx="24">
                  <c:v>44190</c:v>
                </c:pt>
                <c:pt idx="25">
                  <c:v>44191</c:v>
                </c:pt>
                <c:pt idx="26">
                  <c:v>44192</c:v>
                </c:pt>
                <c:pt idx="27">
                  <c:v>44193</c:v>
                </c:pt>
                <c:pt idx="28">
                  <c:v>44194</c:v>
                </c:pt>
                <c:pt idx="29">
                  <c:v>44195</c:v>
                </c:pt>
                <c:pt idx="30">
                  <c:v>44196</c:v>
                </c:pt>
                <c:pt idx="31">
                  <c:v>44197</c:v>
                </c:pt>
                <c:pt idx="32">
                  <c:v>44198</c:v>
                </c:pt>
                <c:pt idx="33">
                  <c:v>44199</c:v>
                </c:pt>
                <c:pt idx="34">
                  <c:v>44200</c:v>
                </c:pt>
                <c:pt idx="35">
                  <c:v>44201</c:v>
                </c:pt>
                <c:pt idx="36">
                  <c:v>44202</c:v>
                </c:pt>
                <c:pt idx="37">
                  <c:v>44203</c:v>
                </c:pt>
                <c:pt idx="38">
                  <c:v>44204</c:v>
                </c:pt>
                <c:pt idx="39">
                  <c:v>44205</c:v>
                </c:pt>
                <c:pt idx="40">
                  <c:v>44206</c:v>
                </c:pt>
                <c:pt idx="41">
                  <c:v>44207</c:v>
                </c:pt>
                <c:pt idx="42">
                  <c:v>44208</c:v>
                </c:pt>
                <c:pt idx="43">
                  <c:v>44209</c:v>
                </c:pt>
                <c:pt idx="44">
                  <c:v>44210</c:v>
                </c:pt>
                <c:pt idx="45">
                  <c:v>44211</c:v>
                </c:pt>
                <c:pt idx="46">
                  <c:v>44212</c:v>
                </c:pt>
                <c:pt idx="47">
                  <c:v>44213</c:v>
                </c:pt>
                <c:pt idx="48">
                  <c:v>44214</c:v>
                </c:pt>
                <c:pt idx="49">
                  <c:v>44215</c:v>
                </c:pt>
                <c:pt idx="50">
                  <c:v>44216</c:v>
                </c:pt>
                <c:pt idx="51">
                  <c:v>44217</c:v>
                </c:pt>
                <c:pt idx="52">
                  <c:v>44218</c:v>
                </c:pt>
                <c:pt idx="53">
                  <c:v>44219</c:v>
                </c:pt>
                <c:pt idx="54">
                  <c:v>44220</c:v>
                </c:pt>
                <c:pt idx="55">
                  <c:v>44221</c:v>
                </c:pt>
                <c:pt idx="56">
                  <c:v>44222</c:v>
                </c:pt>
                <c:pt idx="57">
                  <c:v>44223</c:v>
                </c:pt>
                <c:pt idx="58">
                  <c:v>44224</c:v>
                </c:pt>
                <c:pt idx="59">
                  <c:v>44225</c:v>
                </c:pt>
                <c:pt idx="60">
                  <c:v>44226</c:v>
                </c:pt>
                <c:pt idx="61">
                  <c:v>44227</c:v>
                </c:pt>
                <c:pt idx="62">
                  <c:v>44228</c:v>
                </c:pt>
                <c:pt idx="63">
                  <c:v>44229</c:v>
                </c:pt>
                <c:pt idx="64">
                  <c:v>44230</c:v>
                </c:pt>
                <c:pt idx="65">
                  <c:v>44231</c:v>
                </c:pt>
                <c:pt idx="66">
                  <c:v>44232</c:v>
                </c:pt>
                <c:pt idx="67">
                  <c:v>44233</c:v>
                </c:pt>
                <c:pt idx="68">
                  <c:v>44234</c:v>
                </c:pt>
                <c:pt idx="69">
                  <c:v>44235</c:v>
                </c:pt>
                <c:pt idx="70">
                  <c:v>44236</c:v>
                </c:pt>
                <c:pt idx="71">
                  <c:v>44237</c:v>
                </c:pt>
                <c:pt idx="72">
                  <c:v>44238</c:v>
                </c:pt>
                <c:pt idx="73">
                  <c:v>44239</c:v>
                </c:pt>
                <c:pt idx="74">
                  <c:v>44240</c:v>
                </c:pt>
                <c:pt idx="75">
                  <c:v>44241</c:v>
                </c:pt>
              </c:numCache>
            </c:numRef>
          </c:cat>
          <c:val>
            <c:numRef>
              <c:f>prezentace!$D$277:$CA$277</c:f>
              <c:numCache>
                <c:formatCode>General</c:formatCode>
                <c:ptCount val="76"/>
                <c:pt idx="0">
                  <c:v>723</c:v>
                </c:pt>
                <c:pt idx="1">
                  <c:v>707</c:v>
                </c:pt>
                <c:pt idx="2">
                  <c:v>708</c:v>
                </c:pt>
                <c:pt idx="3">
                  <c:v>705</c:v>
                </c:pt>
                <c:pt idx="4">
                  <c:v>681</c:v>
                </c:pt>
                <c:pt idx="5">
                  <c:v>668</c:v>
                </c:pt>
                <c:pt idx="6">
                  <c:v>706</c:v>
                </c:pt>
                <c:pt idx="7">
                  <c:v>695</c:v>
                </c:pt>
                <c:pt idx="8">
                  <c:v>681</c:v>
                </c:pt>
                <c:pt idx="9">
                  <c:v>707</c:v>
                </c:pt>
                <c:pt idx="10">
                  <c:v>695</c:v>
                </c:pt>
                <c:pt idx="11">
                  <c:v>691</c:v>
                </c:pt>
                <c:pt idx="12">
                  <c:v>705</c:v>
                </c:pt>
                <c:pt idx="13">
                  <c:v>724</c:v>
                </c:pt>
                <c:pt idx="14">
                  <c:v>720</c:v>
                </c:pt>
                <c:pt idx="15">
                  <c:v>733</c:v>
                </c:pt>
                <c:pt idx="16">
                  <c:v>718</c:v>
                </c:pt>
                <c:pt idx="17">
                  <c:v>721</c:v>
                </c:pt>
                <c:pt idx="18">
                  <c:v>735</c:v>
                </c:pt>
                <c:pt idx="19">
                  <c:v>745</c:v>
                </c:pt>
                <c:pt idx="20">
                  <c:v>754</c:v>
                </c:pt>
                <c:pt idx="21">
                  <c:v>759</c:v>
                </c:pt>
                <c:pt idx="22">
                  <c:v>768</c:v>
                </c:pt>
                <c:pt idx="23">
                  <c:v>740</c:v>
                </c:pt>
                <c:pt idx="24">
                  <c:v>760</c:v>
                </c:pt>
                <c:pt idx="25">
                  <c:v>799</c:v>
                </c:pt>
                <c:pt idx="26">
                  <c:v>840</c:v>
                </c:pt>
                <c:pt idx="27">
                  <c:v>904</c:v>
                </c:pt>
                <c:pt idx="28">
                  <c:v>938</c:v>
                </c:pt>
                <c:pt idx="29">
                  <c:v>953</c:v>
                </c:pt>
                <c:pt idx="30">
                  <c:v>969</c:v>
                </c:pt>
                <c:pt idx="31">
                  <c:v>946</c:v>
                </c:pt>
                <c:pt idx="32">
                  <c:v>957</c:v>
                </c:pt>
                <c:pt idx="33">
                  <c:v>1000</c:v>
                </c:pt>
                <c:pt idx="34">
                  <c:v>1086</c:v>
                </c:pt>
                <c:pt idx="35">
                  <c:v>1109</c:v>
                </c:pt>
                <c:pt idx="36">
                  <c:v>1145</c:v>
                </c:pt>
                <c:pt idx="37">
                  <c:v>1138</c:v>
                </c:pt>
                <c:pt idx="38">
                  <c:v>1131</c:v>
                </c:pt>
                <c:pt idx="39">
                  <c:v>1140</c:v>
                </c:pt>
                <c:pt idx="40">
                  <c:v>1168</c:v>
                </c:pt>
                <c:pt idx="41">
                  <c:v>1181</c:v>
                </c:pt>
                <c:pt idx="42">
                  <c:v>1164</c:v>
                </c:pt>
                <c:pt idx="43">
                  <c:v>1166</c:v>
                </c:pt>
                <c:pt idx="44">
                  <c:v>1175</c:v>
                </c:pt>
                <c:pt idx="45">
                  <c:v>1169</c:v>
                </c:pt>
                <c:pt idx="46">
                  <c:v>1155</c:v>
                </c:pt>
                <c:pt idx="47">
                  <c:v>1129</c:v>
                </c:pt>
                <c:pt idx="48">
                  <c:v>1155</c:v>
                </c:pt>
                <c:pt idx="49">
                  <c:v>1133</c:v>
                </c:pt>
                <c:pt idx="50">
                  <c:v>1107</c:v>
                </c:pt>
                <c:pt idx="51">
                  <c:v>1105</c:v>
                </c:pt>
                <c:pt idx="52">
                  <c:v>1103</c:v>
                </c:pt>
                <c:pt idx="53">
                  <c:v>1087</c:v>
                </c:pt>
                <c:pt idx="54">
                  <c:v>1056</c:v>
                </c:pt>
                <c:pt idx="55">
                  <c:v>1082</c:v>
                </c:pt>
                <c:pt idx="56">
                  <c:v>1046</c:v>
                </c:pt>
                <c:pt idx="57">
                  <c:v>1031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58F-4DC7-8E4D-715F791193B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283328576"/>
        <c:axId val="283329232"/>
      </c:barChart>
      <c:lineChart>
        <c:grouping val="standard"/>
        <c:varyColors val="0"/>
        <c:ser>
          <c:idx val="0"/>
          <c:order val="0"/>
          <c:tx>
            <c:strRef>
              <c:f>prezentace!$B$2</c:f>
              <c:strCache>
                <c:ptCount val="1"/>
                <c:pt idx="0">
                  <c:v>Predikce hospitalizace celkem kumulativně počty</c:v>
                </c:pt>
              </c:strCache>
            </c:strRef>
          </c:tx>
          <c:spPr>
            <a:ln w="28575" cap="rnd">
              <a:solidFill>
                <a:srgbClr val="FFC000"/>
              </a:solidFill>
              <a:round/>
            </a:ln>
            <a:effectLst/>
          </c:spPr>
          <c:marker>
            <c:symbol val="none"/>
          </c:marker>
          <c:cat>
            <c:numRef>
              <c:f>prezentace!$D$1:$CA$1</c:f>
              <c:numCache>
                <c:formatCode>m/d/yyyy</c:formatCode>
                <c:ptCount val="76"/>
                <c:pt idx="0">
                  <c:v>44166</c:v>
                </c:pt>
                <c:pt idx="1">
                  <c:v>44167</c:v>
                </c:pt>
                <c:pt idx="2">
                  <c:v>44168</c:v>
                </c:pt>
                <c:pt idx="3">
                  <c:v>44169</c:v>
                </c:pt>
                <c:pt idx="4">
                  <c:v>44170</c:v>
                </c:pt>
                <c:pt idx="5">
                  <c:v>44171</c:v>
                </c:pt>
                <c:pt idx="6">
                  <c:v>44172</c:v>
                </c:pt>
                <c:pt idx="7">
                  <c:v>44173</c:v>
                </c:pt>
                <c:pt idx="8">
                  <c:v>44174</c:v>
                </c:pt>
                <c:pt idx="9">
                  <c:v>44175</c:v>
                </c:pt>
                <c:pt idx="10">
                  <c:v>44176</c:v>
                </c:pt>
                <c:pt idx="11">
                  <c:v>44177</c:v>
                </c:pt>
                <c:pt idx="12">
                  <c:v>44178</c:v>
                </c:pt>
                <c:pt idx="13">
                  <c:v>44179</c:v>
                </c:pt>
                <c:pt idx="14">
                  <c:v>44180</c:v>
                </c:pt>
                <c:pt idx="15">
                  <c:v>44181</c:v>
                </c:pt>
                <c:pt idx="16">
                  <c:v>44182</c:v>
                </c:pt>
                <c:pt idx="17">
                  <c:v>44183</c:v>
                </c:pt>
                <c:pt idx="18">
                  <c:v>44184</c:v>
                </c:pt>
                <c:pt idx="19">
                  <c:v>44185</c:v>
                </c:pt>
                <c:pt idx="20">
                  <c:v>44186</c:v>
                </c:pt>
                <c:pt idx="21">
                  <c:v>44187</c:v>
                </c:pt>
                <c:pt idx="22">
                  <c:v>44188</c:v>
                </c:pt>
                <c:pt idx="23">
                  <c:v>44189</c:v>
                </c:pt>
                <c:pt idx="24">
                  <c:v>44190</c:v>
                </c:pt>
                <c:pt idx="25">
                  <c:v>44191</c:v>
                </c:pt>
                <c:pt idx="26">
                  <c:v>44192</c:v>
                </c:pt>
                <c:pt idx="27">
                  <c:v>44193</c:v>
                </c:pt>
                <c:pt idx="28">
                  <c:v>44194</c:v>
                </c:pt>
                <c:pt idx="29">
                  <c:v>44195</c:v>
                </c:pt>
                <c:pt idx="30">
                  <c:v>44196</c:v>
                </c:pt>
                <c:pt idx="31">
                  <c:v>44197</c:v>
                </c:pt>
                <c:pt idx="32">
                  <c:v>44198</c:v>
                </c:pt>
                <c:pt idx="33">
                  <c:v>44199</c:v>
                </c:pt>
                <c:pt idx="34">
                  <c:v>44200</c:v>
                </c:pt>
                <c:pt idx="35">
                  <c:v>44201</c:v>
                </c:pt>
                <c:pt idx="36">
                  <c:v>44202</c:v>
                </c:pt>
                <c:pt idx="37">
                  <c:v>44203</c:v>
                </c:pt>
                <c:pt idx="38">
                  <c:v>44204</c:v>
                </c:pt>
                <c:pt idx="39">
                  <c:v>44205</c:v>
                </c:pt>
                <c:pt idx="40">
                  <c:v>44206</c:v>
                </c:pt>
                <c:pt idx="41">
                  <c:v>44207</c:v>
                </c:pt>
                <c:pt idx="42">
                  <c:v>44208</c:v>
                </c:pt>
                <c:pt idx="43">
                  <c:v>44209</c:v>
                </c:pt>
                <c:pt idx="44">
                  <c:v>44210</c:v>
                </c:pt>
                <c:pt idx="45">
                  <c:v>44211</c:v>
                </c:pt>
                <c:pt idx="46">
                  <c:v>44212</c:v>
                </c:pt>
                <c:pt idx="47">
                  <c:v>44213</c:v>
                </c:pt>
                <c:pt idx="48">
                  <c:v>44214</c:v>
                </c:pt>
                <c:pt idx="49">
                  <c:v>44215</c:v>
                </c:pt>
                <c:pt idx="50">
                  <c:v>44216</c:v>
                </c:pt>
                <c:pt idx="51">
                  <c:v>44217</c:v>
                </c:pt>
                <c:pt idx="52">
                  <c:v>44218</c:v>
                </c:pt>
                <c:pt idx="53">
                  <c:v>44219</c:v>
                </c:pt>
                <c:pt idx="54">
                  <c:v>44220</c:v>
                </c:pt>
                <c:pt idx="55">
                  <c:v>44221</c:v>
                </c:pt>
                <c:pt idx="56">
                  <c:v>44222</c:v>
                </c:pt>
                <c:pt idx="57">
                  <c:v>44223</c:v>
                </c:pt>
                <c:pt idx="58">
                  <c:v>44224</c:v>
                </c:pt>
                <c:pt idx="59">
                  <c:v>44225</c:v>
                </c:pt>
                <c:pt idx="60">
                  <c:v>44226</c:v>
                </c:pt>
                <c:pt idx="61">
                  <c:v>44227</c:v>
                </c:pt>
                <c:pt idx="62">
                  <c:v>44228</c:v>
                </c:pt>
                <c:pt idx="63">
                  <c:v>44229</c:v>
                </c:pt>
                <c:pt idx="64">
                  <c:v>44230</c:v>
                </c:pt>
                <c:pt idx="65">
                  <c:v>44231</c:v>
                </c:pt>
                <c:pt idx="66">
                  <c:v>44232</c:v>
                </c:pt>
                <c:pt idx="67">
                  <c:v>44233</c:v>
                </c:pt>
                <c:pt idx="68">
                  <c:v>44234</c:v>
                </c:pt>
                <c:pt idx="69">
                  <c:v>44235</c:v>
                </c:pt>
                <c:pt idx="70">
                  <c:v>44236</c:v>
                </c:pt>
                <c:pt idx="71">
                  <c:v>44237</c:v>
                </c:pt>
                <c:pt idx="72">
                  <c:v>44238</c:v>
                </c:pt>
                <c:pt idx="73">
                  <c:v>44239</c:v>
                </c:pt>
                <c:pt idx="74">
                  <c:v>44240</c:v>
                </c:pt>
                <c:pt idx="75">
                  <c:v>44241</c:v>
                </c:pt>
              </c:numCache>
            </c:numRef>
          </c:cat>
          <c:val>
            <c:numRef>
              <c:f>prezentace!$D$272:$CA$272</c:f>
              <c:numCache>
                <c:formatCode>General</c:formatCode>
                <c:ptCount val="76"/>
                <c:pt idx="29">
                  <c:v>999.50099201161197</c:v>
                </c:pt>
                <c:pt idx="30">
                  <c:v>1046.956785908209</c:v>
                </c:pt>
                <c:pt idx="31">
                  <c:v>1100.3101774016245</c:v>
                </c:pt>
                <c:pt idx="32">
                  <c:v>1158.2551224054498</c:v>
                </c:pt>
                <c:pt idx="33">
                  <c:v>1220.3634991233926</c:v>
                </c:pt>
                <c:pt idx="34">
                  <c:v>1271.9250297272806</c:v>
                </c:pt>
                <c:pt idx="35">
                  <c:v>1314.239559806676</c:v>
                </c:pt>
                <c:pt idx="36">
                  <c:v>1349.3542930653066</c:v>
                </c:pt>
                <c:pt idx="37">
                  <c:v>1378.3824854466548</c:v>
                </c:pt>
                <c:pt idx="38">
                  <c:v>1400.8573642722674</c:v>
                </c:pt>
                <c:pt idx="39">
                  <c:v>1414.918010695586</c:v>
                </c:pt>
                <c:pt idx="40">
                  <c:v>1420.4341575308354</c:v>
                </c:pt>
                <c:pt idx="41">
                  <c:v>1416.6036289033507</c:v>
                </c:pt>
                <c:pt idx="42">
                  <c:v>1405.4387297596102</c:v>
                </c:pt>
                <c:pt idx="43">
                  <c:v>1388.5370462100639</c:v>
                </c:pt>
                <c:pt idx="44">
                  <c:v>1366.5308146082466</c:v>
                </c:pt>
                <c:pt idx="45">
                  <c:v>1340.0299861196675</c:v>
                </c:pt>
                <c:pt idx="46">
                  <c:v>1309.2027233409246</c:v>
                </c:pt>
                <c:pt idx="47">
                  <c:v>1275.1593171446152</c:v>
                </c:pt>
                <c:pt idx="48">
                  <c:v>1238.4925047972622</c:v>
                </c:pt>
                <c:pt idx="49">
                  <c:v>1200.0605298391113</c:v>
                </c:pt>
                <c:pt idx="50">
                  <c:v>1160.4303633279283</c:v>
                </c:pt>
                <c:pt idx="51">
                  <c:v>1120.0567463086884</c:v>
                </c:pt>
                <c:pt idx="52">
                  <c:v>1079.1172666928614</c:v>
                </c:pt>
                <c:pt idx="53">
                  <c:v>1038.0943239451944</c:v>
                </c:pt>
                <c:pt idx="54">
                  <c:v>997.25707960732211</c:v>
                </c:pt>
                <c:pt idx="55">
                  <c:v>956.91584728967325</c:v>
                </c:pt>
                <c:pt idx="56">
                  <c:v>917.30945519489615</c:v>
                </c:pt>
                <c:pt idx="57">
                  <c:v>878.58952339959535</c:v>
                </c:pt>
                <c:pt idx="58">
                  <c:v>840.88883783056326</c:v>
                </c:pt>
                <c:pt idx="59">
                  <c:v>804.06372957715507</c:v>
                </c:pt>
                <c:pt idx="60">
                  <c:v>768.39143184066904</c:v>
                </c:pt>
                <c:pt idx="61">
                  <c:v>733.73736723964055</c:v>
                </c:pt>
                <c:pt idx="62">
                  <c:v>700.57402552430131</c:v>
                </c:pt>
                <c:pt idx="63">
                  <c:v>668.53436411857365</c:v>
                </c:pt>
                <c:pt idx="64">
                  <c:v>637.77783348851585</c:v>
                </c:pt>
                <c:pt idx="65">
                  <c:v>608.23473500966759</c:v>
                </c:pt>
                <c:pt idx="66">
                  <c:v>579.91942866124873</c:v>
                </c:pt>
                <c:pt idx="67">
                  <c:v>552.81730732210622</c:v>
                </c:pt>
                <c:pt idx="68">
                  <c:v>526.887051148708</c:v>
                </c:pt>
                <c:pt idx="69">
                  <c:v>502.11640923785251</c:v>
                </c:pt>
                <c:pt idx="70">
                  <c:v>478.50683144710962</c:v>
                </c:pt>
                <c:pt idx="71">
                  <c:v>456.02638814218625</c:v>
                </c:pt>
                <c:pt idx="72">
                  <c:v>434.65163430089922</c:v>
                </c:pt>
                <c:pt idx="73">
                  <c:v>414.3725610557359</c:v>
                </c:pt>
                <c:pt idx="74">
                  <c:v>395.20725538461079</c:v>
                </c:pt>
                <c:pt idx="75">
                  <c:v>377.10911828974071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D58F-4DC7-8E4D-715F791193B9}"/>
            </c:ext>
          </c:extLst>
        </c:ser>
        <c:ser>
          <c:idx val="1"/>
          <c:order val="1"/>
          <c:tx>
            <c:strRef>
              <c:f>prezentace!$B$3</c:f>
              <c:strCache>
                <c:ptCount val="1"/>
                <c:pt idx="0">
                  <c:v>Predikce hospitalizace celkem kumulativně počty</c:v>
                </c:pt>
              </c:strCache>
            </c:strRef>
          </c:tx>
          <c:spPr>
            <a:ln w="28575" cap="rnd">
              <a:solidFill>
                <a:srgbClr val="FF9933"/>
              </a:solidFill>
              <a:round/>
            </a:ln>
            <a:effectLst/>
          </c:spPr>
          <c:marker>
            <c:symbol val="none"/>
          </c:marker>
          <c:cat>
            <c:numRef>
              <c:f>prezentace!$D$1:$CA$1</c:f>
              <c:numCache>
                <c:formatCode>m/d/yyyy</c:formatCode>
                <c:ptCount val="76"/>
                <c:pt idx="0">
                  <c:v>44166</c:v>
                </c:pt>
                <c:pt idx="1">
                  <c:v>44167</c:v>
                </c:pt>
                <c:pt idx="2">
                  <c:v>44168</c:v>
                </c:pt>
                <c:pt idx="3">
                  <c:v>44169</c:v>
                </c:pt>
                <c:pt idx="4">
                  <c:v>44170</c:v>
                </c:pt>
                <c:pt idx="5">
                  <c:v>44171</c:v>
                </c:pt>
                <c:pt idx="6">
                  <c:v>44172</c:v>
                </c:pt>
                <c:pt idx="7">
                  <c:v>44173</c:v>
                </c:pt>
                <c:pt idx="8">
                  <c:v>44174</c:v>
                </c:pt>
                <c:pt idx="9">
                  <c:v>44175</c:v>
                </c:pt>
                <c:pt idx="10">
                  <c:v>44176</c:v>
                </c:pt>
                <c:pt idx="11">
                  <c:v>44177</c:v>
                </c:pt>
                <c:pt idx="12">
                  <c:v>44178</c:v>
                </c:pt>
                <c:pt idx="13">
                  <c:v>44179</c:v>
                </c:pt>
                <c:pt idx="14">
                  <c:v>44180</c:v>
                </c:pt>
                <c:pt idx="15">
                  <c:v>44181</c:v>
                </c:pt>
                <c:pt idx="16">
                  <c:v>44182</c:v>
                </c:pt>
                <c:pt idx="17">
                  <c:v>44183</c:v>
                </c:pt>
                <c:pt idx="18">
                  <c:v>44184</c:v>
                </c:pt>
                <c:pt idx="19">
                  <c:v>44185</c:v>
                </c:pt>
                <c:pt idx="20">
                  <c:v>44186</c:v>
                </c:pt>
                <c:pt idx="21">
                  <c:v>44187</c:v>
                </c:pt>
                <c:pt idx="22">
                  <c:v>44188</c:v>
                </c:pt>
                <c:pt idx="23">
                  <c:v>44189</c:v>
                </c:pt>
                <c:pt idx="24">
                  <c:v>44190</c:v>
                </c:pt>
                <c:pt idx="25">
                  <c:v>44191</c:v>
                </c:pt>
                <c:pt idx="26">
                  <c:v>44192</c:v>
                </c:pt>
                <c:pt idx="27">
                  <c:v>44193</c:v>
                </c:pt>
                <c:pt idx="28">
                  <c:v>44194</c:v>
                </c:pt>
                <c:pt idx="29">
                  <c:v>44195</c:v>
                </c:pt>
                <c:pt idx="30">
                  <c:v>44196</c:v>
                </c:pt>
                <c:pt idx="31">
                  <c:v>44197</c:v>
                </c:pt>
                <c:pt idx="32">
                  <c:v>44198</c:v>
                </c:pt>
                <c:pt idx="33">
                  <c:v>44199</c:v>
                </c:pt>
                <c:pt idx="34">
                  <c:v>44200</c:v>
                </c:pt>
                <c:pt idx="35">
                  <c:v>44201</c:v>
                </c:pt>
                <c:pt idx="36">
                  <c:v>44202</c:v>
                </c:pt>
                <c:pt idx="37">
                  <c:v>44203</c:v>
                </c:pt>
                <c:pt idx="38">
                  <c:v>44204</c:v>
                </c:pt>
                <c:pt idx="39">
                  <c:v>44205</c:v>
                </c:pt>
                <c:pt idx="40">
                  <c:v>44206</c:v>
                </c:pt>
                <c:pt idx="41">
                  <c:v>44207</c:v>
                </c:pt>
                <c:pt idx="42">
                  <c:v>44208</c:v>
                </c:pt>
                <c:pt idx="43">
                  <c:v>44209</c:v>
                </c:pt>
                <c:pt idx="44">
                  <c:v>44210</c:v>
                </c:pt>
                <c:pt idx="45">
                  <c:v>44211</c:v>
                </c:pt>
                <c:pt idx="46">
                  <c:v>44212</c:v>
                </c:pt>
                <c:pt idx="47">
                  <c:v>44213</c:v>
                </c:pt>
                <c:pt idx="48">
                  <c:v>44214</c:v>
                </c:pt>
                <c:pt idx="49">
                  <c:v>44215</c:v>
                </c:pt>
                <c:pt idx="50">
                  <c:v>44216</c:v>
                </c:pt>
                <c:pt idx="51">
                  <c:v>44217</c:v>
                </c:pt>
                <c:pt idx="52">
                  <c:v>44218</c:v>
                </c:pt>
                <c:pt idx="53">
                  <c:v>44219</c:v>
                </c:pt>
                <c:pt idx="54">
                  <c:v>44220</c:v>
                </c:pt>
                <c:pt idx="55">
                  <c:v>44221</c:v>
                </c:pt>
                <c:pt idx="56">
                  <c:v>44222</c:v>
                </c:pt>
                <c:pt idx="57">
                  <c:v>44223</c:v>
                </c:pt>
                <c:pt idx="58">
                  <c:v>44224</c:v>
                </c:pt>
                <c:pt idx="59">
                  <c:v>44225</c:v>
                </c:pt>
                <c:pt idx="60">
                  <c:v>44226</c:v>
                </c:pt>
                <c:pt idx="61">
                  <c:v>44227</c:v>
                </c:pt>
                <c:pt idx="62">
                  <c:v>44228</c:v>
                </c:pt>
                <c:pt idx="63">
                  <c:v>44229</c:v>
                </c:pt>
                <c:pt idx="64">
                  <c:v>44230</c:v>
                </c:pt>
                <c:pt idx="65">
                  <c:v>44231</c:v>
                </c:pt>
                <c:pt idx="66">
                  <c:v>44232</c:v>
                </c:pt>
                <c:pt idx="67">
                  <c:v>44233</c:v>
                </c:pt>
                <c:pt idx="68">
                  <c:v>44234</c:v>
                </c:pt>
                <c:pt idx="69">
                  <c:v>44235</c:v>
                </c:pt>
                <c:pt idx="70">
                  <c:v>44236</c:v>
                </c:pt>
                <c:pt idx="71">
                  <c:v>44237</c:v>
                </c:pt>
                <c:pt idx="72">
                  <c:v>44238</c:v>
                </c:pt>
                <c:pt idx="73">
                  <c:v>44239</c:v>
                </c:pt>
                <c:pt idx="74">
                  <c:v>44240</c:v>
                </c:pt>
                <c:pt idx="75">
                  <c:v>44241</c:v>
                </c:pt>
              </c:numCache>
            </c:numRef>
          </c:cat>
          <c:val>
            <c:numRef>
              <c:f>prezentace!$D$273:$CA$273</c:f>
              <c:numCache>
                <c:formatCode>General</c:formatCode>
                <c:ptCount val="76"/>
                <c:pt idx="29">
                  <c:v>999.50099201161197</c:v>
                </c:pt>
                <c:pt idx="30">
                  <c:v>1046.956785908209</c:v>
                </c:pt>
                <c:pt idx="31">
                  <c:v>1100.3101774016245</c:v>
                </c:pt>
                <c:pt idx="32">
                  <c:v>1158.2551224054498</c:v>
                </c:pt>
                <c:pt idx="33">
                  <c:v>1220.3634991233926</c:v>
                </c:pt>
                <c:pt idx="34">
                  <c:v>1280.6001080140691</c:v>
                </c:pt>
                <c:pt idx="35">
                  <c:v>1338.9349871594752</c:v>
                </c:pt>
                <c:pt idx="36">
                  <c:v>1395.7826623000035</c:v>
                </c:pt>
                <c:pt idx="37">
                  <c:v>1451.1744088906078</c:v>
                </c:pt>
                <c:pt idx="38">
                  <c:v>1504.4882928458705</c:v>
                </c:pt>
                <c:pt idx="39">
                  <c:v>1553.9362632697353</c:v>
                </c:pt>
                <c:pt idx="40">
                  <c:v>1599.3789201716522</c:v>
                </c:pt>
                <c:pt idx="41">
                  <c:v>1640.1101540105331</c:v>
                </c:pt>
                <c:pt idx="42">
                  <c:v>1677.0745997859956</c:v>
                </c:pt>
                <c:pt idx="43">
                  <c:v>1711.011590866256</c:v>
                </c:pt>
                <c:pt idx="44">
                  <c:v>1741.8835163142737</c:v>
                </c:pt>
                <c:pt idx="45">
                  <c:v>1769.7734952689602</c:v>
                </c:pt>
                <c:pt idx="46">
                  <c:v>1794.3700618491735</c:v>
                </c:pt>
                <c:pt idx="47">
                  <c:v>1816.399201700201</c:v>
                </c:pt>
                <c:pt idx="48">
                  <c:v>1836.0865991604217</c:v>
                </c:pt>
                <c:pt idx="49">
                  <c:v>1853.810642063715</c:v>
                </c:pt>
                <c:pt idx="50">
                  <c:v>1869.7159400701289</c:v>
                </c:pt>
                <c:pt idx="51">
                  <c:v>1884.0098197919172</c:v>
                </c:pt>
                <c:pt idx="52">
                  <c:v>1896.6832946814102</c:v>
                </c:pt>
                <c:pt idx="53">
                  <c:v>1908.0416939953552</c:v>
                </c:pt>
                <c:pt idx="54">
                  <c:v>1918.2628980363186</c:v>
                </c:pt>
                <c:pt idx="55">
                  <c:v>1927.5239078350305</c:v>
                </c:pt>
                <c:pt idx="56">
                  <c:v>1935.8868933345273</c:v>
                </c:pt>
                <c:pt idx="57">
                  <c:v>1943.4354654994831</c:v>
                </c:pt>
                <c:pt idx="58">
                  <c:v>1950.2925119727365</c:v>
                </c:pt>
                <c:pt idx="59">
                  <c:v>1956.3235292138197</c:v>
                </c:pt>
                <c:pt idx="60">
                  <c:v>1961.8089168463703</c:v>
                </c:pt>
                <c:pt idx="61">
                  <c:v>1966.6185077503696</c:v>
                </c:pt>
                <c:pt idx="62">
                  <c:v>1971.2133074047908</c:v>
                </c:pt>
                <c:pt idx="63">
                  <c:v>1975.2159278047318</c:v>
                </c:pt>
                <c:pt idx="64">
                  <c:v>1978.8563380281607</c:v>
                </c:pt>
                <c:pt idx="65">
                  <c:v>1982.1295613924312</c:v>
                </c:pt>
                <c:pt idx="66">
                  <c:v>1985.0964574328279</c:v>
                </c:pt>
                <c:pt idx="67">
                  <c:v>1987.7867070194627</c:v>
                </c:pt>
                <c:pt idx="68">
                  <c:v>1990.1975376664441</c:v>
                </c:pt>
                <c:pt idx="69">
                  <c:v>1992.362137941232</c:v>
                </c:pt>
                <c:pt idx="70">
                  <c:v>1994.3116674854055</c:v>
                </c:pt>
                <c:pt idx="71">
                  <c:v>1996.072665735026</c:v>
                </c:pt>
                <c:pt idx="72">
                  <c:v>1997.6855898183569</c:v>
                </c:pt>
                <c:pt idx="73">
                  <c:v>1999.1759575414969</c:v>
                </c:pt>
                <c:pt idx="74">
                  <c:v>2000.5824144475137</c:v>
                </c:pt>
                <c:pt idx="75">
                  <c:v>2001.9233103434876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D58F-4DC7-8E4D-715F791193B9}"/>
            </c:ext>
          </c:extLst>
        </c:ser>
        <c:ser>
          <c:idx val="4"/>
          <c:order val="2"/>
          <c:tx>
            <c:strRef>
              <c:f>prezentace!$B$6</c:f>
              <c:strCache>
                <c:ptCount val="1"/>
                <c:pt idx="0">
                  <c:v>Predikce hospitalizace celkem kumulativně počty</c:v>
                </c:pt>
              </c:strCache>
            </c:strRef>
          </c:tx>
          <c:spPr>
            <a:ln w="19050" cap="rnd">
              <a:solidFill>
                <a:schemeClr val="tx1"/>
              </a:solidFill>
              <a:prstDash val="sysDot"/>
              <a:round/>
            </a:ln>
            <a:effectLst/>
          </c:spPr>
          <c:marker>
            <c:symbol val="none"/>
          </c:marker>
          <c:cat>
            <c:numRef>
              <c:f>prezentace!$D$1:$CA$1</c:f>
              <c:numCache>
                <c:formatCode>m/d/yyyy</c:formatCode>
                <c:ptCount val="76"/>
                <c:pt idx="0">
                  <c:v>44166</c:v>
                </c:pt>
                <c:pt idx="1">
                  <c:v>44167</c:v>
                </c:pt>
                <c:pt idx="2">
                  <c:v>44168</c:v>
                </c:pt>
                <c:pt idx="3">
                  <c:v>44169</c:v>
                </c:pt>
                <c:pt idx="4">
                  <c:v>44170</c:v>
                </c:pt>
                <c:pt idx="5">
                  <c:v>44171</c:v>
                </c:pt>
                <c:pt idx="6">
                  <c:v>44172</c:v>
                </c:pt>
                <c:pt idx="7">
                  <c:v>44173</c:v>
                </c:pt>
                <c:pt idx="8">
                  <c:v>44174</c:v>
                </c:pt>
                <c:pt idx="9">
                  <c:v>44175</c:v>
                </c:pt>
                <c:pt idx="10">
                  <c:v>44176</c:v>
                </c:pt>
                <c:pt idx="11">
                  <c:v>44177</c:v>
                </c:pt>
                <c:pt idx="12">
                  <c:v>44178</c:v>
                </c:pt>
                <c:pt idx="13">
                  <c:v>44179</c:v>
                </c:pt>
                <c:pt idx="14">
                  <c:v>44180</c:v>
                </c:pt>
                <c:pt idx="15">
                  <c:v>44181</c:v>
                </c:pt>
                <c:pt idx="16">
                  <c:v>44182</c:v>
                </c:pt>
                <c:pt idx="17">
                  <c:v>44183</c:v>
                </c:pt>
                <c:pt idx="18">
                  <c:v>44184</c:v>
                </c:pt>
                <c:pt idx="19">
                  <c:v>44185</c:v>
                </c:pt>
                <c:pt idx="20">
                  <c:v>44186</c:v>
                </c:pt>
                <c:pt idx="21">
                  <c:v>44187</c:v>
                </c:pt>
                <c:pt idx="22">
                  <c:v>44188</c:v>
                </c:pt>
                <c:pt idx="23">
                  <c:v>44189</c:v>
                </c:pt>
                <c:pt idx="24">
                  <c:v>44190</c:v>
                </c:pt>
                <c:pt idx="25">
                  <c:v>44191</c:v>
                </c:pt>
                <c:pt idx="26">
                  <c:v>44192</c:v>
                </c:pt>
                <c:pt idx="27">
                  <c:v>44193</c:v>
                </c:pt>
                <c:pt idx="28">
                  <c:v>44194</c:v>
                </c:pt>
                <c:pt idx="29">
                  <c:v>44195</c:v>
                </c:pt>
                <c:pt idx="30">
                  <c:v>44196</c:v>
                </c:pt>
                <c:pt idx="31">
                  <c:v>44197</c:v>
                </c:pt>
                <c:pt idx="32">
                  <c:v>44198</c:v>
                </c:pt>
                <c:pt idx="33">
                  <c:v>44199</c:v>
                </c:pt>
                <c:pt idx="34">
                  <c:v>44200</c:v>
                </c:pt>
                <c:pt idx="35">
                  <c:v>44201</c:v>
                </c:pt>
                <c:pt idx="36">
                  <c:v>44202</c:v>
                </c:pt>
                <c:pt idx="37">
                  <c:v>44203</c:v>
                </c:pt>
                <c:pt idx="38">
                  <c:v>44204</c:v>
                </c:pt>
                <c:pt idx="39">
                  <c:v>44205</c:v>
                </c:pt>
                <c:pt idx="40">
                  <c:v>44206</c:v>
                </c:pt>
                <c:pt idx="41">
                  <c:v>44207</c:v>
                </c:pt>
                <c:pt idx="42">
                  <c:v>44208</c:v>
                </c:pt>
                <c:pt idx="43">
                  <c:v>44209</c:v>
                </c:pt>
                <c:pt idx="44">
                  <c:v>44210</c:v>
                </c:pt>
                <c:pt idx="45">
                  <c:v>44211</c:v>
                </c:pt>
                <c:pt idx="46">
                  <c:v>44212</c:v>
                </c:pt>
                <c:pt idx="47">
                  <c:v>44213</c:v>
                </c:pt>
                <c:pt idx="48">
                  <c:v>44214</c:v>
                </c:pt>
                <c:pt idx="49">
                  <c:v>44215</c:v>
                </c:pt>
                <c:pt idx="50">
                  <c:v>44216</c:v>
                </c:pt>
                <c:pt idx="51">
                  <c:v>44217</c:v>
                </c:pt>
                <c:pt idx="52">
                  <c:v>44218</c:v>
                </c:pt>
                <c:pt idx="53">
                  <c:v>44219</c:v>
                </c:pt>
                <c:pt idx="54">
                  <c:v>44220</c:v>
                </c:pt>
                <c:pt idx="55">
                  <c:v>44221</c:v>
                </c:pt>
                <c:pt idx="56">
                  <c:v>44222</c:v>
                </c:pt>
                <c:pt idx="57">
                  <c:v>44223</c:v>
                </c:pt>
                <c:pt idx="58">
                  <c:v>44224</c:v>
                </c:pt>
                <c:pt idx="59">
                  <c:v>44225</c:v>
                </c:pt>
                <c:pt idx="60">
                  <c:v>44226</c:v>
                </c:pt>
                <c:pt idx="61">
                  <c:v>44227</c:v>
                </c:pt>
                <c:pt idx="62">
                  <c:v>44228</c:v>
                </c:pt>
                <c:pt idx="63">
                  <c:v>44229</c:v>
                </c:pt>
                <c:pt idx="64">
                  <c:v>44230</c:v>
                </c:pt>
                <c:pt idx="65">
                  <c:v>44231</c:v>
                </c:pt>
                <c:pt idx="66">
                  <c:v>44232</c:v>
                </c:pt>
                <c:pt idx="67">
                  <c:v>44233</c:v>
                </c:pt>
                <c:pt idx="68">
                  <c:v>44234</c:v>
                </c:pt>
                <c:pt idx="69">
                  <c:v>44235</c:v>
                </c:pt>
                <c:pt idx="70">
                  <c:v>44236</c:v>
                </c:pt>
                <c:pt idx="71">
                  <c:v>44237</c:v>
                </c:pt>
                <c:pt idx="72">
                  <c:v>44238</c:v>
                </c:pt>
                <c:pt idx="73">
                  <c:v>44239</c:v>
                </c:pt>
                <c:pt idx="74">
                  <c:v>44240</c:v>
                </c:pt>
                <c:pt idx="75">
                  <c:v>44241</c:v>
                </c:pt>
              </c:numCache>
            </c:numRef>
          </c:cat>
          <c:val>
            <c:numRef>
              <c:f>prezentace!$D$276:$CA$276</c:f>
              <c:numCache>
                <c:formatCode>General</c:formatCode>
                <c:ptCount val="76"/>
                <c:pt idx="0">
                  <c:v>1207</c:v>
                </c:pt>
                <c:pt idx="1">
                  <c:v>1207</c:v>
                </c:pt>
                <c:pt idx="2">
                  <c:v>1207</c:v>
                </c:pt>
                <c:pt idx="3">
                  <c:v>1207</c:v>
                </c:pt>
                <c:pt idx="4">
                  <c:v>1207</c:v>
                </c:pt>
                <c:pt idx="5">
                  <c:v>1207</c:v>
                </c:pt>
                <c:pt idx="6">
                  <c:v>1207</c:v>
                </c:pt>
                <c:pt idx="7">
                  <c:v>1207</c:v>
                </c:pt>
                <c:pt idx="8">
                  <c:v>1207</c:v>
                </c:pt>
                <c:pt idx="9">
                  <c:v>1207</c:v>
                </c:pt>
                <c:pt idx="10">
                  <c:v>1207</c:v>
                </c:pt>
                <c:pt idx="11">
                  <c:v>1207</c:v>
                </c:pt>
                <c:pt idx="12">
                  <c:v>1207</c:v>
                </c:pt>
                <c:pt idx="13">
                  <c:v>1207</c:v>
                </c:pt>
                <c:pt idx="14">
                  <c:v>1207</c:v>
                </c:pt>
                <c:pt idx="15">
                  <c:v>1207</c:v>
                </c:pt>
                <c:pt idx="16">
                  <c:v>1207</c:v>
                </c:pt>
                <c:pt idx="17">
                  <c:v>1207</c:v>
                </c:pt>
                <c:pt idx="18">
                  <c:v>1207</c:v>
                </c:pt>
                <c:pt idx="19">
                  <c:v>1207</c:v>
                </c:pt>
                <c:pt idx="20">
                  <c:v>1207</c:v>
                </c:pt>
                <c:pt idx="21">
                  <c:v>1207</c:v>
                </c:pt>
                <c:pt idx="22">
                  <c:v>1207</c:v>
                </c:pt>
                <c:pt idx="23">
                  <c:v>1207</c:v>
                </c:pt>
                <c:pt idx="24">
                  <c:v>1207</c:v>
                </c:pt>
                <c:pt idx="25">
                  <c:v>1207</c:v>
                </c:pt>
                <c:pt idx="26">
                  <c:v>1207</c:v>
                </c:pt>
                <c:pt idx="27">
                  <c:v>1207</c:v>
                </c:pt>
                <c:pt idx="28">
                  <c:v>1207</c:v>
                </c:pt>
                <c:pt idx="29">
                  <c:v>1207</c:v>
                </c:pt>
                <c:pt idx="30">
                  <c:v>1207</c:v>
                </c:pt>
                <c:pt idx="31">
                  <c:v>1207</c:v>
                </c:pt>
                <c:pt idx="32">
                  <c:v>1207</c:v>
                </c:pt>
                <c:pt idx="33">
                  <c:v>1207</c:v>
                </c:pt>
                <c:pt idx="34">
                  <c:v>1207</c:v>
                </c:pt>
                <c:pt idx="35">
                  <c:v>1207</c:v>
                </c:pt>
                <c:pt idx="36">
                  <c:v>1207</c:v>
                </c:pt>
                <c:pt idx="37">
                  <c:v>1207</c:v>
                </c:pt>
                <c:pt idx="38">
                  <c:v>1207</c:v>
                </c:pt>
                <c:pt idx="39">
                  <c:v>1207</c:v>
                </c:pt>
                <c:pt idx="40">
                  <c:v>1207</c:v>
                </c:pt>
                <c:pt idx="41">
                  <c:v>1207</c:v>
                </c:pt>
                <c:pt idx="42">
                  <c:v>1207</c:v>
                </c:pt>
                <c:pt idx="43">
                  <c:v>1207</c:v>
                </c:pt>
                <c:pt idx="44">
                  <c:v>1207</c:v>
                </c:pt>
                <c:pt idx="45">
                  <c:v>1207</c:v>
                </c:pt>
                <c:pt idx="46">
                  <c:v>1207</c:v>
                </c:pt>
                <c:pt idx="47">
                  <c:v>1207</c:v>
                </c:pt>
                <c:pt idx="48">
                  <c:v>1207</c:v>
                </c:pt>
                <c:pt idx="49">
                  <c:v>1207</c:v>
                </c:pt>
                <c:pt idx="50">
                  <c:v>1207</c:v>
                </c:pt>
                <c:pt idx="51">
                  <c:v>1207</c:v>
                </c:pt>
                <c:pt idx="52">
                  <c:v>1207</c:v>
                </c:pt>
                <c:pt idx="53">
                  <c:v>1207</c:v>
                </c:pt>
                <c:pt idx="54">
                  <c:v>1207</c:v>
                </c:pt>
                <c:pt idx="55">
                  <c:v>1207</c:v>
                </c:pt>
                <c:pt idx="56">
                  <c:v>1207</c:v>
                </c:pt>
                <c:pt idx="57">
                  <c:v>1207</c:v>
                </c:pt>
                <c:pt idx="58">
                  <c:v>1207</c:v>
                </c:pt>
                <c:pt idx="59">
                  <c:v>1207</c:v>
                </c:pt>
                <c:pt idx="60">
                  <c:v>1207</c:v>
                </c:pt>
                <c:pt idx="61">
                  <c:v>1207</c:v>
                </c:pt>
                <c:pt idx="62">
                  <c:v>1207</c:v>
                </c:pt>
                <c:pt idx="63">
                  <c:v>1207</c:v>
                </c:pt>
                <c:pt idx="64">
                  <c:v>1207</c:v>
                </c:pt>
                <c:pt idx="65">
                  <c:v>1207</c:v>
                </c:pt>
                <c:pt idx="66">
                  <c:v>1207</c:v>
                </c:pt>
                <c:pt idx="67">
                  <c:v>1207</c:v>
                </c:pt>
                <c:pt idx="68">
                  <c:v>1207</c:v>
                </c:pt>
                <c:pt idx="69">
                  <c:v>1207</c:v>
                </c:pt>
                <c:pt idx="70">
                  <c:v>1207</c:v>
                </c:pt>
                <c:pt idx="71">
                  <c:v>1207</c:v>
                </c:pt>
                <c:pt idx="72">
                  <c:v>1207</c:v>
                </c:pt>
                <c:pt idx="73">
                  <c:v>1207</c:v>
                </c:pt>
                <c:pt idx="74">
                  <c:v>1207</c:v>
                </c:pt>
                <c:pt idx="75">
                  <c:v>1207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D58F-4DC7-8E4D-715F791193B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83328576"/>
        <c:axId val="283329232"/>
      </c:lineChart>
      <c:dateAx>
        <c:axId val="283328576"/>
        <c:scaling>
          <c:orientation val="minMax"/>
        </c:scaling>
        <c:delete val="0"/>
        <c:axPos val="b"/>
        <c:numFmt formatCode="dd/mm/yyyy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283329232"/>
        <c:crosses val="autoZero"/>
        <c:auto val="1"/>
        <c:lblOffset val="100"/>
        <c:baseTimeUnit val="days"/>
        <c:majorUnit val="1"/>
        <c:majorTimeUnit val="days"/>
      </c:dateAx>
      <c:valAx>
        <c:axId val="283329232"/>
        <c:scaling>
          <c:orientation val="minMax"/>
        </c:scaling>
        <c:delete val="0"/>
        <c:axPos val="l"/>
        <c:numFmt formatCode="#,##0" sourceLinked="0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283328576"/>
        <c:crosses val="autoZero"/>
        <c:crossBetween val="between"/>
      </c:valAx>
      <c:spPr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>
        <c:manualLayout>
          <c:layoutTarget val="inner"/>
          <c:xMode val="edge"/>
          <c:yMode val="edge"/>
          <c:x val="4.9350043996456476E-2"/>
          <c:y val="2.504305948307951E-2"/>
          <c:w val="0.69175620404201654"/>
          <c:h val="0.81903612087622291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ZP v nemocnicích / ZZS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Sheet1!$B$1:$AH$1</c:f>
              <c:strCache>
                <c:ptCount val="33"/>
                <c:pt idx="0">
                  <c:v>27.12.2020</c:v>
                </c:pt>
                <c:pt idx="1">
                  <c:v>28.12.2020</c:v>
                </c:pt>
                <c:pt idx="2">
                  <c:v>29.12.2020</c:v>
                </c:pt>
                <c:pt idx="3">
                  <c:v>30.12.2020</c:v>
                </c:pt>
                <c:pt idx="4">
                  <c:v>31.12.2020</c:v>
                </c:pt>
                <c:pt idx="5">
                  <c:v>01.01.2021</c:v>
                </c:pt>
                <c:pt idx="6">
                  <c:v>02.01.2021</c:v>
                </c:pt>
                <c:pt idx="7">
                  <c:v>03.01.2021</c:v>
                </c:pt>
                <c:pt idx="8">
                  <c:v>04.01.2021</c:v>
                </c:pt>
                <c:pt idx="9">
                  <c:v>05.01.2021</c:v>
                </c:pt>
                <c:pt idx="10">
                  <c:v>06.01.2021</c:v>
                </c:pt>
                <c:pt idx="11">
                  <c:v>07.01.2021</c:v>
                </c:pt>
                <c:pt idx="12">
                  <c:v>08.01.2021</c:v>
                </c:pt>
                <c:pt idx="13">
                  <c:v>09.01.2021</c:v>
                </c:pt>
                <c:pt idx="14">
                  <c:v>10.01.2021</c:v>
                </c:pt>
                <c:pt idx="15">
                  <c:v>11.01.2021</c:v>
                </c:pt>
                <c:pt idx="16">
                  <c:v>12.01.2021</c:v>
                </c:pt>
                <c:pt idx="17">
                  <c:v>13.01.2021</c:v>
                </c:pt>
                <c:pt idx="18">
                  <c:v>14.01.2021</c:v>
                </c:pt>
                <c:pt idx="19">
                  <c:v>15.01.2021</c:v>
                </c:pt>
                <c:pt idx="20">
                  <c:v>16.01.2021</c:v>
                </c:pt>
                <c:pt idx="21">
                  <c:v>17.01.2021</c:v>
                </c:pt>
                <c:pt idx="22">
                  <c:v>18.01.2021</c:v>
                </c:pt>
                <c:pt idx="23">
                  <c:v>19.01.2021</c:v>
                </c:pt>
                <c:pt idx="24">
                  <c:v>20.01.2021</c:v>
                </c:pt>
                <c:pt idx="25">
                  <c:v>21.01.2021</c:v>
                </c:pt>
                <c:pt idx="26">
                  <c:v>22.01.2021</c:v>
                </c:pt>
                <c:pt idx="27">
                  <c:v>23.01.2021</c:v>
                </c:pt>
                <c:pt idx="28">
                  <c:v>24.01.2021</c:v>
                </c:pt>
                <c:pt idx="29">
                  <c:v>25.01.2021</c:v>
                </c:pt>
                <c:pt idx="30">
                  <c:v>26.01.2021</c:v>
                </c:pt>
                <c:pt idx="31">
                  <c:v>27.01.2021</c:v>
                </c:pt>
                <c:pt idx="32">
                  <c:v>28.01.2021</c:v>
                </c:pt>
              </c:strCache>
            </c:strRef>
          </c:cat>
          <c:val>
            <c:numRef>
              <c:f>Sheet1!$B$2:$AH$2</c:f>
              <c:numCache>
                <c:formatCode>General</c:formatCode>
                <c:ptCount val="33"/>
                <c:pt idx="0">
                  <c:v>884</c:v>
                </c:pt>
                <c:pt idx="1">
                  <c:v>1730</c:v>
                </c:pt>
                <c:pt idx="2">
                  <c:v>2489</c:v>
                </c:pt>
                <c:pt idx="3">
                  <c:v>2464</c:v>
                </c:pt>
                <c:pt idx="4">
                  <c:v>785</c:v>
                </c:pt>
                <c:pt idx="5">
                  <c:v>166</c:v>
                </c:pt>
                <c:pt idx="6">
                  <c:v>1011</c:v>
                </c:pt>
                <c:pt idx="7">
                  <c:v>691</c:v>
                </c:pt>
                <c:pt idx="8">
                  <c:v>2523</c:v>
                </c:pt>
                <c:pt idx="9">
                  <c:v>3190</c:v>
                </c:pt>
                <c:pt idx="10">
                  <c:v>3764</c:v>
                </c:pt>
                <c:pt idx="11">
                  <c:v>4383</c:v>
                </c:pt>
                <c:pt idx="12">
                  <c:v>5122</c:v>
                </c:pt>
                <c:pt idx="13">
                  <c:v>730</c:v>
                </c:pt>
                <c:pt idx="14">
                  <c:v>617</c:v>
                </c:pt>
                <c:pt idx="15">
                  <c:v>4681</c:v>
                </c:pt>
                <c:pt idx="16">
                  <c:v>5323</c:v>
                </c:pt>
                <c:pt idx="17">
                  <c:v>4136</c:v>
                </c:pt>
                <c:pt idx="18">
                  <c:v>4121</c:v>
                </c:pt>
                <c:pt idx="19">
                  <c:v>2969</c:v>
                </c:pt>
                <c:pt idx="20">
                  <c:v>374</c:v>
                </c:pt>
                <c:pt idx="21">
                  <c:v>770</c:v>
                </c:pt>
                <c:pt idx="22">
                  <c:v>3090</c:v>
                </c:pt>
                <c:pt idx="23">
                  <c:v>3238</c:v>
                </c:pt>
                <c:pt idx="24">
                  <c:v>3060</c:v>
                </c:pt>
                <c:pt idx="25">
                  <c:v>2391</c:v>
                </c:pt>
                <c:pt idx="26">
                  <c:v>1667</c:v>
                </c:pt>
                <c:pt idx="27">
                  <c:v>696</c:v>
                </c:pt>
                <c:pt idx="28">
                  <c:v>733</c:v>
                </c:pt>
                <c:pt idx="29">
                  <c:v>2655</c:v>
                </c:pt>
                <c:pt idx="30">
                  <c:v>3614</c:v>
                </c:pt>
                <c:pt idx="31">
                  <c:v>3423</c:v>
                </c:pt>
                <c:pt idx="32">
                  <c:v>3805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B40-436F-97B1-569334F9361F}"/>
            </c:ext>
          </c:extLst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Ostatní zdravotnictví / ochrana veřejného zdraví</c:v>
                </c:pt>
              </c:strCache>
            </c:strRef>
          </c:tx>
          <c:spPr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Sheet1!$B$1:$AH$1</c:f>
              <c:strCache>
                <c:ptCount val="33"/>
                <c:pt idx="0">
                  <c:v>27.12.2020</c:v>
                </c:pt>
                <c:pt idx="1">
                  <c:v>28.12.2020</c:v>
                </c:pt>
                <c:pt idx="2">
                  <c:v>29.12.2020</c:v>
                </c:pt>
                <c:pt idx="3">
                  <c:v>30.12.2020</c:v>
                </c:pt>
                <c:pt idx="4">
                  <c:v>31.12.2020</c:v>
                </c:pt>
                <c:pt idx="5">
                  <c:v>01.01.2021</c:v>
                </c:pt>
                <c:pt idx="6">
                  <c:v>02.01.2021</c:v>
                </c:pt>
                <c:pt idx="7">
                  <c:v>03.01.2021</c:v>
                </c:pt>
                <c:pt idx="8">
                  <c:v>04.01.2021</c:v>
                </c:pt>
                <c:pt idx="9">
                  <c:v>05.01.2021</c:v>
                </c:pt>
                <c:pt idx="10">
                  <c:v>06.01.2021</c:v>
                </c:pt>
                <c:pt idx="11">
                  <c:v>07.01.2021</c:v>
                </c:pt>
                <c:pt idx="12">
                  <c:v>08.01.2021</c:v>
                </c:pt>
                <c:pt idx="13">
                  <c:v>09.01.2021</c:v>
                </c:pt>
                <c:pt idx="14">
                  <c:v>10.01.2021</c:v>
                </c:pt>
                <c:pt idx="15">
                  <c:v>11.01.2021</c:v>
                </c:pt>
                <c:pt idx="16">
                  <c:v>12.01.2021</c:v>
                </c:pt>
                <c:pt idx="17">
                  <c:v>13.01.2021</c:v>
                </c:pt>
                <c:pt idx="18">
                  <c:v>14.01.2021</c:v>
                </c:pt>
                <c:pt idx="19">
                  <c:v>15.01.2021</c:v>
                </c:pt>
                <c:pt idx="20">
                  <c:v>16.01.2021</c:v>
                </c:pt>
                <c:pt idx="21">
                  <c:v>17.01.2021</c:v>
                </c:pt>
                <c:pt idx="22">
                  <c:v>18.01.2021</c:v>
                </c:pt>
                <c:pt idx="23">
                  <c:v>19.01.2021</c:v>
                </c:pt>
                <c:pt idx="24">
                  <c:v>20.01.2021</c:v>
                </c:pt>
                <c:pt idx="25">
                  <c:v>21.01.2021</c:v>
                </c:pt>
                <c:pt idx="26">
                  <c:v>22.01.2021</c:v>
                </c:pt>
                <c:pt idx="27">
                  <c:v>23.01.2021</c:v>
                </c:pt>
                <c:pt idx="28">
                  <c:v>24.01.2021</c:v>
                </c:pt>
                <c:pt idx="29">
                  <c:v>25.01.2021</c:v>
                </c:pt>
                <c:pt idx="30">
                  <c:v>26.01.2021</c:v>
                </c:pt>
                <c:pt idx="31">
                  <c:v>27.01.2021</c:v>
                </c:pt>
                <c:pt idx="32">
                  <c:v>28.01.2021</c:v>
                </c:pt>
              </c:strCache>
            </c:strRef>
          </c:cat>
          <c:val>
            <c:numRef>
              <c:f>Sheet1!$B$3:$AH$3</c:f>
              <c:numCache>
                <c:formatCode>General</c:formatCode>
                <c:ptCount val="33"/>
                <c:pt idx="0">
                  <c:v>196</c:v>
                </c:pt>
                <c:pt idx="1">
                  <c:v>249</c:v>
                </c:pt>
                <c:pt idx="2">
                  <c:v>285</c:v>
                </c:pt>
                <c:pt idx="3">
                  <c:v>402</c:v>
                </c:pt>
                <c:pt idx="4">
                  <c:v>166</c:v>
                </c:pt>
                <c:pt idx="5">
                  <c:v>81</c:v>
                </c:pt>
                <c:pt idx="6">
                  <c:v>177</c:v>
                </c:pt>
                <c:pt idx="7">
                  <c:v>178</c:v>
                </c:pt>
                <c:pt idx="8">
                  <c:v>761</c:v>
                </c:pt>
                <c:pt idx="9">
                  <c:v>973</c:v>
                </c:pt>
                <c:pt idx="10">
                  <c:v>1407</c:v>
                </c:pt>
                <c:pt idx="11">
                  <c:v>1944</c:v>
                </c:pt>
                <c:pt idx="12">
                  <c:v>2034</c:v>
                </c:pt>
                <c:pt idx="13">
                  <c:v>530</c:v>
                </c:pt>
                <c:pt idx="14">
                  <c:v>510</c:v>
                </c:pt>
                <c:pt idx="15">
                  <c:v>2268</c:v>
                </c:pt>
                <c:pt idx="16">
                  <c:v>2721</c:v>
                </c:pt>
                <c:pt idx="17">
                  <c:v>2958</c:v>
                </c:pt>
                <c:pt idx="18">
                  <c:v>3149</c:v>
                </c:pt>
                <c:pt idx="19">
                  <c:v>3260</c:v>
                </c:pt>
                <c:pt idx="20">
                  <c:v>641</c:v>
                </c:pt>
                <c:pt idx="21">
                  <c:v>406</c:v>
                </c:pt>
                <c:pt idx="22">
                  <c:v>3244</c:v>
                </c:pt>
                <c:pt idx="23">
                  <c:v>2628</c:v>
                </c:pt>
                <c:pt idx="24">
                  <c:v>2585</c:v>
                </c:pt>
                <c:pt idx="25">
                  <c:v>2538</c:v>
                </c:pt>
                <c:pt idx="26">
                  <c:v>2007</c:v>
                </c:pt>
                <c:pt idx="27">
                  <c:v>451</c:v>
                </c:pt>
                <c:pt idx="28">
                  <c:v>509</c:v>
                </c:pt>
                <c:pt idx="29">
                  <c:v>1888</c:v>
                </c:pt>
                <c:pt idx="30">
                  <c:v>1845</c:v>
                </c:pt>
                <c:pt idx="31">
                  <c:v>2110</c:v>
                </c:pt>
                <c:pt idx="32">
                  <c:v>2127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B50-4096-9444-F0B82C4ABB92}"/>
            </c:ext>
          </c:extLst>
        </c:ser>
        <c:ser>
          <c:idx val="2"/>
          <c:order val="2"/>
          <c:tx>
            <c:strRef>
              <c:f>Sheet1!$A$4</c:f>
              <c:strCache>
                <c:ptCount val="1"/>
                <c:pt idx="0">
                  <c:v>Pracovníci a klienti v sociálních službách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Sheet1!$B$1:$AH$1</c:f>
              <c:strCache>
                <c:ptCount val="33"/>
                <c:pt idx="0">
                  <c:v>27.12.2020</c:v>
                </c:pt>
                <c:pt idx="1">
                  <c:v>28.12.2020</c:v>
                </c:pt>
                <c:pt idx="2">
                  <c:v>29.12.2020</c:v>
                </c:pt>
                <c:pt idx="3">
                  <c:v>30.12.2020</c:v>
                </c:pt>
                <c:pt idx="4">
                  <c:v>31.12.2020</c:v>
                </c:pt>
                <c:pt idx="5">
                  <c:v>01.01.2021</c:v>
                </c:pt>
                <c:pt idx="6">
                  <c:v>02.01.2021</c:v>
                </c:pt>
                <c:pt idx="7">
                  <c:v>03.01.2021</c:v>
                </c:pt>
                <c:pt idx="8">
                  <c:v>04.01.2021</c:v>
                </c:pt>
                <c:pt idx="9">
                  <c:v>05.01.2021</c:v>
                </c:pt>
                <c:pt idx="10">
                  <c:v>06.01.2021</c:v>
                </c:pt>
                <c:pt idx="11">
                  <c:v>07.01.2021</c:v>
                </c:pt>
                <c:pt idx="12">
                  <c:v>08.01.2021</c:v>
                </c:pt>
                <c:pt idx="13">
                  <c:v>09.01.2021</c:v>
                </c:pt>
                <c:pt idx="14">
                  <c:v>10.01.2021</c:v>
                </c:pt>
                <c:pt idx="15">
                  <c:v>11.01.2021</c:v>
                </c:pt>
                <c:pt idx="16">
                  <c:v>12.01.2021</c:v>
                </c:pt>
                <c:pt idx="17">
                  <c:v>13.01.2021</c:v>
                </c:pt>
                <c:pt idx="18">
                  <c:v>14.01.2021</c:v>
                </c:pt>
                <c:pt idx="19">
                  <c:v>15.01.2021</c:v>
                </c:pt>
                <c:pt idx="20">
                  <c:v>16.01.2021</c:v>
                </c:pt>
                <c:pt idx="21">
                  <c:v>17.01.2021</c:v>
                </c:pt>
                <c:pt idx="22">
                  <c:v>18.01.2021</c:v>
                </c:pt>
                <c:pt idx="23">
                  <c:v>19.01.2021</c:v>
                </c:pt>
                <c:pt idx="24">
                  <c:v>20.01.2021</c:v>
                </c:pt>
                <c:pt idx="25">
                  <c:v>21.01.2021</c:v>
                </c:pt>
                <c:pt idx="26">
                  <c:v>22.01.2021</c:v>
                </c:pt>
                <c:pt idx="27">
                  <c:v>23.01.2021</c:v>
                </c:pt>
                <c:pt idx="28">
                  <c:v>24.01.2021</c:v>
                </c:pt>
                <c:pt idx="29">
                  <c:v>25.01.2021</c:v>
                </c:pt>
                <c:pt idx="30">
                  <c:v>26.01.2021</c:v>
                </c:pt>
                <c:pt idx="31">
                  <c:v>27.01.2021</c:v>
                </c:pt>
                <c:pt idx="32">
                  <c:v>28.01.2021</c:v>
                </c:pt>
              </c:strCache>
            </c:strRef>
          </c:cat>
          <c:val>
            <c:numRef>
              <c:f>Sheet1!$B$4:$AH$4</c:f>
              <c:numCache>
                <c:formatCode>General</c:formatCode>
                <c:ptCount val="33"/>
                <c:pt idx="0">
                  <c:v>14</c:v>
                </c:pt>
                <c:pt idx="1">
                  <c:v>92</c:v>
                </c:pt>
                <c:pt idx="2">
                  <c:v>372</c:v>
                </c:pt>
                <c:pt idx="3">
                  <c:v>301</c:v>
                </c:pt>
                <c:pt idx="4">
                  <c:v>215</c:v>
                </c:pt>
                <c:pt idx="5">
                  <c:v>4</c:v>
                </c:pt>
                <c:pt idx="6">
                  <c:v>0</c:v>
                </c:pt>
                <c:pt idx="7">
                  <c:v>2</c:v>
                </c:pt>
                <c:pt idx="8">
                  <c:v>6</c:v>
                </c:pt>
                <c:pt idx="9">
                  <c:v>24</c:v>
                </c:pt>
                <c:pt idx="10">
                  <c:v>104</c:v>
                </c:pt>
                <c:pt idx="11">
                  <c:v>656</c:v>
                </c:pt>
                <c:pt idx="12">
                  <c:v>1713</c:v>
                </c:pt>
                <c:pt idx="13">
                  <c:v>329</c:v>
                </c:pt>
                <c:pt idx="14">
                  <c:v>90</c:v>
                </c:pt>
                <c:pt idx="15">
                  <c:v>1042</c:v>
                </c:pt>
                <c:pt idx="16">
                  <c:v>2130</c:v>
                </c:pt>
                <c:pt idx="17">
                  <c:v>3150</c:v>
                </c:pt>
                <c:pt idx="18">
                  <c:v>4358</c:v>
                </c:pt>
                <c:pt idx="19">
                  <c:v>4173</c:v>
                </c:pt>
                <c:pt idx="20">
                  <c:v>659</c:v>
                </c:pt>
                <c:pt idx="21">
                  <c:v>97</c:v>
                </c:pt>
                <c:pt idx="22">
                  <c:v>2609</c:v>
                </c:pt>
                <c:pt idx="23">
                  <c:v>3772</c:v>
                </c:pt>
                <c:pt idx="24">
                  <c:v>3791</c:v>
                </c:pt>
                <c:pt idx="25">
                  <c:v>3722</c:v>
                </c:pt>
                <c:pt idx="26">
                  <c:v>3294</c:v>
                </c:pt>
                <c:pt idx="27">
                  <c:v>429</c:v>
                </c:pt>
                <c:pt idx="28">
                  <c:v>4</c:v>
                </c:pt>
                <c:pt idx="29">
                  <c:v>2047</c:v>
                </c:pt>
                <c:pt idx="30">
                  <c:v>2621</c:v>
                </c:pt>
                <c:pt idx="31">
                  <c:v>2427</c:v>
                </c:pt>
                <c:pt idx="32">
                  <c:v>1423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B50-4096-9444-F0B82C4ABB92}"/>
            </c:ext>
          </c:extLst>
        </c:ser>
        <c:ser>
          <c:idx val="3"/>
          <c:order val="3"/>
          <c:tx>
            <c:strRef>
              <c:f>Sheet1!$A$5</c:f>
              <c:strCache>
                <c:ptCount val="1"/>
                <c:pt idx="0">
                  <c:v>Ostatní 80+</c:v>
                </c:pt>
              </c:strCache>
            </c:strRef>
          </c:tx>
          <c:spPr>
            <a:solidFill>
              <a:schemeClr val="bg1">
                <a:lumMod val="6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Sheet1!$B$1:$AH$1</c:f>
              <c:strCache>
                <c:ptCount val="33"/>
                <c:pt idx="0">
                  <c:v>27.12.2020</c:v>
                </c:pt>
                <c:pt idx="1">
                  <c:v>28.12.2020</c:v>
                </c:pt>
                <c:pt idx="2">
                  <c:v>29.12.2020</c:v>
                </c:pt>
                <c:pt idx="3">
                  <c:v>30.12.2020</c:v>
                </c:pt>
                <c:pt idx="4">
                  <c:v>31.12.2020</c:v>
                </c:pt>
                <c:pt idx="5">
                  <c:v>01.01.2021</c:v>
                </c:pt>
                <c:pt idx="6">
                  <c:v>02.01.2021</c:v>
                </c:pt>
                <c:pt idx="7">
                  <c:v>03.01.2021</c:v>
                </c:pt>
                <c:pt idx="8">
                  <c:v>04.01.2021</c:v>
                </c:pt>
                <c:pt idx="9">
                  <c:v>05.01.2021</c:v>
                </c:pt>
                <c:pt idx="10">
                  <c:v>06.01.2021</c:v>
                </c:pt>
                <c:pt idx="11">
                  <c:v>07.01.2021</c:v>
                </c:pt>
                <c:pt idx="12">
                  <c:v>08.01.2021</c:v>
                </c:pt>
                <c:pt idx="13">
                  <c:v>09.01.2021</c:v>
                </c:pt>
                <c:pt idx="14">
                  <c:v>10.01.2021</c:v>
                </c:pt>
                <c:pt idx="15">
                  <c:v>11.01.2021</c:v>
                </c:pt>
                <c:pt idx="16">
                  <c:v>12.01.2021</c:v>
                </c:pt>
                <c:pt idx="17">
                  <c:v>13.01.2021</c:v>
                </c:pt>
                <c:pt idx="18">
                  <c:v>14.01.2021</c:v>
                </c:pt>
                <c:pt idx="19">
                  <c:v>15.01.2021</c:v>
                </c:pt>
                <c:pt idx="20">
                  <c:v>16.01.2021</c:v>
                </c:pt>
                <c:pt idx="21">
                  <c:v>17.01.2021</c:v>
                </c:pt>
                <c:pt idx="22">
                  <c:v>18.01.2021</c:v>
                </c:pt>
                <c:pt idx="23">
                  <c:v>19.01.2021</c:v>
                </c:pt>
                <c:pt idx="24">
                  <c:v>20.01.2021</c:v>
                </c:pt>
                <c:pt idx="25">
                  <c:v>21.01.2021</c:v>
                </c:pt>
                <c:pt idx="26">
                  <c:v>22.01.2021</c:v>
                </c:pt>
                <c:pt idx="27">
                  <c:v>23.01.2021</c:v>
                </c:pt>
                <c:pt idx="28">
                  <c:v>24.01.2021</c:v>
                </c:pt>
                <c:pt idx="29">
                  <c:v>25.01.2021</c:v>
                </c:pt>
                <c:pt idx="30">
                  <c:v>26.01.2021</c:v>
                </c:pt>
                <c:pt idx="31">
                  <c:v>27.01.2021</c:v>
                </c:pt>
                <c:pt idx="32">
                  <c:v>28.01.2021</c:v>
                </c:pt>
              </c:strCache>
            </c:strRef>
          </c:cat>
          <c:val>
            <c:numRef>
              <c:f>Sheet1!$B$5:$AH$5</c:f>
              <c:numCache>
                <c:formatCode>General</c:formatCode>
                <c:ptCount val="33"/>
                <c:pt idx="0">
                  <c:v>14</c:v>
                </c:pt>
                <c:pt idx="1">
                  <c:v>30</c:v>
                </c:pt>
                <c:pt idx="2">
                  <c:v>36</c:v>
                </c:pt>
                <c:pt idx="3">
                  <c:v>17</c:v>
                </c:pt>
                <c:pt idx="4">
                  <c:v>19</c:v>
                </c:pt>
                <c:pt idx="5">
                  <c:v>1</c:v>
                </c:pt>
                <c:pt idx="6">
                  <c:v>5</c:v>
                </c:pt>
                <c:pt idx="7">
                  <c:v>0</c:v>
                </c:pt>
                <c:pt idx="8">
                  <c:v>19</c:v>
                </c:pt>
                <c:pt idx="9">
                  <c:v>31</c:v>
                </c:pt>
                <c:pt idx="10">
                  <c:v>38</c:v>
                </c:pt>
                <c:pt idx="11">
                  <c:v>62</c:v>
                </c:pt>
                <c:pt idx="12">
                  <c:v>74</c:v>
                </c:pt>
                <c:pt idx="13">
                  <c:v>41</c:v>
                </c:pt>
                <c:pt idx="14">
                  <c:v>65</c:v>
                </c:pt>
                <c:pt idx="15">
                  <c:v>140</c:v>
                </c:pt>
                <c:pt idx="16">
                  <c:v>543</c:v>
                </c:pt>
                <c:pt idx="17">
                  <c:v>457</c:v>
                </c:pt>
                <c:pt idx="18">
                  <c:v>522</c:v>
                </c:pt>
                <c:pt idx="19">
                  <c:v>694</c:v>
                </c:pt>
                <c:pt idx="20">
                  <c:v>1174</c:v>
                </c:pt>
                <c:pt idx="21">
                  <c:v>1458</c:v>
                </c:pt>
                <c:pt idx="22">
                  <c:v>3573</c:v>
                </c:pt>
                <c:pt idx="23">
                  <c:v>4045</c:v>
                </c:pt>
                <c:pt idx="24">
                  <c:v>4680</c:v>
                </c:pt>
                <c:pt idx="25">
                  <c:v>6728</c:v>
                </c:pt>
                <c:pt idx="26">
                  <c:v>7575</c:v>
                </c:pt>
                <c:pt idx="27">
                  <c:v>1973</c:v>
                </c:pt>
                <c:pt idx="28">
                  <c:v>1542</c:v>
                </c:pt>
                <c:pt idx="29">
                  <c:v>5147</c:v>
                </c:pt>
                <c:pt idx="30">
                  <c:v>5213</c:v>
                </c:pt>
                <c:pt idx="31">
                  <c:v>4304</c:v>
                </c:pt>
                <c:pt idx="32">
                  <c:v>3542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B50-4096-9444-F0B82C4ABB92}"/>
            </c:ext>
          </c:extLst>
        </c:ser>
        <c:ser>
          <c:idx val="4"/>
          <c:order val="4"/>
          <c:tx>
            <c:strRef>
              <c:f>Sheet1!$A$6</c:f>
              <c:strCache>
                <c:ptCount val="1"/>
                <c:pt idx="0">
                  <c:v>Ostatní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Sheet1!$B$1:$AH$1</c:f>
              <c:strCache>
                <c:ptCount val="33"/>
                <c:pt idx="0">
                  <c:v>27.12.2020</c:v>
                </c:pt>
                <c:pt idx="1">
                  <c:v>28.12.2020</c:v>
                </c:pt>
                <c:pt idx="2">
                  <c:v>29.12.2020</c:v>
                </c:pt>
                <c:pt idx="3">
                  <c:v>30.12.2020</c:v>
                </c:pt>
                <c:pt idx="4">
                  <c:v>31.12.2020</c:v>
                </c:pt>
                <c:pt idx="5">
                  <c:v>01.01.2021</c:v>
                </c:pt>
                <c:pt idx="6">
                  <c:v>02.01.2021</c:v>
                </c:pt>
                <c:pt idx="7">
                  <c:v>03.01.2021</c:v>
                </c:pt>
                <c:pt idx="8">
                  <c:v>04.01.2021</c:v>
                </c:pt>
                <c:pt idx="9">
                  <c:v>05.01.2021</c:v>
                </c:pt>
                <c:pt idx="10">
                  <c:v>06.01.2021</c:v>
                </c:pt>
                <c:pt idx="11">
                  <c:v>07.01.2021</c:v>
                </c:pt>
                <c:pt idx="12">
                  <c:v>08.01.2021</c:v>
                </c:pt>
                <c:pt idx="13">
                  <c:v>09.01.2021</c:v>
                </c:pt>
                <c:pt idx="14">
                  <c:v>10.01.2021</c:v>
                </c:pt>
                <c:pt idx="15">
                  <c:v>11.01.2021</c:v>
                </c:pt>
                <c:pt idx="16">
                  <c:v>12.01.2021</c:v>
                </c:pt>
                <c:pt idx="17">
                  <c:v>13.01.2021</c:v>
                </c:pt>
                <c:pt idx="18">
                  <c:v>14.01.2021</c:v>
                </c:pt>
                <c:pt idx="19">
                  <c:v>15.01.2021</c:v>
                </c:pt>
                <c:pt idx="20">
                  <c:v>16.01.2021</c:v>
                </c:pt>
                <c:pt idx="21">
                  <c:v>17.01.2021</c:v>
                </c:pt>
                <c:pt idx="22">
                  <c:v>18.01.2021</c:v>
                </c:pt>
                <c:pt idx="23">
                  <c:v>19.01.2021</c:v>
                </c:pt>
                <c:pt idx="24">
                  <c:v>20.01.2021</c:v>
                </c:pt>
                <c:pt idx="25">
                  <c:v>21.01.2021</c:v>
                </c:pt>
                <c:pt idx="26">
                  <c:v>22.01.2021</c:v>
                </c:pt>
                <c:pt idx="27">
                  <c:v>23.01.2021</c:v>
                </c:pt>
                <c:pt idx="28">
                  <c:v>24.01.2021</c:v>
                </c:pt>
                <c:pt idx="29">
                  <c:v>25.01.2021</c:v>
                </c:pt>
                <c:pt idx="30">
                  <c:v>26.01.2021</c:v>
                </c:pt>
                <c:pt idx="31">
                  <c:v>27.01.2021</c:v>
                </c:pt>
                <c:pt idx="32">
                  <c:v>28.01.2021</c:v>
                </c:pt>
              </c:strCache>
            </c:strRef>
          </c:cat>
          <c:val>
            <c:numRef>
              <c:f>Sheet1!$B$6:$AH$6</c:f>
              <c:numCache>
                <c:formatCode>General</c:formatCode>
                <c:ptCount val="33"/>
                <c:pt idx="0">
                  <c:v>146</c:v>
                </c:pt>
                <c:pt idx="1">
                  <c:v>181</c:v>
                </c:pt>
                <c:pt idx="2">
                  <c:v>253</c:v>
                </c:pt>
                <c:pt idx="3">
                  <c:v>271</c:v>
                </c:pt>
                <c:pt idx="4">
                  <c:v>115</c:v>
                </c:pt>
                <c:pt idx="5">
                  <c:v>9</c:v>
                </c:pt>
                <c:pt idx="6">
                  <c:v>60</c:v>
                </c:pt>
                <c:pt idx="7">
                  <c:v>39</c:v>
                </c:pt>
                <c:pt idx="8">
                  <c:v>246</c:v>
                </c:pt>
                <c:pt idx="9">
                  <c:v>281</c:v>
                </c:pt>
                <c:pt idx="10">
                  <c:v>427</c:v>
                </c:pt>
                <c:pt idx="11">
                  <c:v>781</c:v>
                </c:pt>
                <c:pt idx="12">
                  <c:v>928</c:v>
                </c:pt>
                <c:pt idx="13">
                  <c:v>343</c:v>
                </c:pt>
                <c:pt idx="14">
                  <c:v>409</c:v>
                </c:pt>
                <c:pt idx="15">
                  <c:v>1390</c:v>
                </c:pt>
                <c:pt idx="16">
                  <c:v>2246</c:v>
                </c:pt>
                <c:pt idx="17">
                  <c:v>2583</c:v>
                </c:pt>
                <c:pt idx="18">
                  <c:v>2497</c:v>
                </c:pt>
                <c:pt idx="19">
                  <c:v>2293</c:v>
                </c:pt>
                <c:pt idx="20">
                  <c:v>446</c:v>
                </c:pt>
                <c:pt idx="21">
                  <c:v>306</c:v>
                </c:pt>
                <c:pt idx="22">
                  <c:v>1107</c:v>
                </c:pt>
                <c:pt idx="23">
                  <c:v>942</c:v>
                </c:pt>
                <c:pt idx="24">
                  <c:v>1011</c:v>
                </c:pt>
                <c:pt idx="25">
                  <c:v>980</c:v>
                </c:pt>
                <c:pt idx="26">
                  <c:v>711</c:v>
                </c:pt>
                <c:pt idx="27">
                  <c:v>91</c:v>
                </c:pt>
                <c:pt idx="28">
                  <c:v>140</c:v>
                </c:pt>
                <c:pt idx="29">
                  <c:v>413</c:v>
                </c:pt>
                <c:pt idx="30">
                  <c:v>448</c:v>
                </c:pt>
                <c:pt idx="31">
                  <c:v>439</c:v>
                </c:pt>
                <c:pt idx="32">
                  <c:v>477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191-4CDD-9AA3-A6FE8BE8B71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"/>
        <c:overlap val="100"/>
        <c:axId val="383764288"/>
        <c:axId val="50879584"/>
      </c:barChart>
      <c:catAx>
        <c:axId val="3837642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50879584"/>
        <c:crosses val="autoZero"/>
        <c:auto val="1"/>
        <c:lblAlgn val="ctr"/>
        <c:lblOffset val="100"/>
        <c:noMultiLvlLbl val="1"/>
      </c:catAx>
      <c:valAx>
        <c:axId val="50879584"/>
        <c:scaling>
          <c:orientation val="minMax"/>
          <c:max val="15000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383764288"/>
        <c:crosses val="autoZero"/>
        <c:crossBetween val="between"/>
        <c:majorUnit val="1000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73697509520509863"/>
          <c:y val="0.15436065733509738"/>
          <c:w val="0.25425175930665384"/>
          <c:h val="0.6256535048195431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cs-CZ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5.6315185741682282E-2"/>
          <c:y val="2.6417447585936279E-2"/>
          <c:w val="0.66727035727929074"/>
          <c:h val="0.83534302533904681"/>
        </c:manualLayout>
      </c:layout>
      <c:lineChart>
        <c:grouping val="standard"/>
        <c:varyColors val="0"/>
        <c:ser>
          <c:idx val="0"/>
          <c:order val="0"/>
          <c:tx>
            <c:strRef>
              <c:f>List1!$A$2</c:f>
              <c:strCache>
                <c:ptCount val="1"/>
                <c:pt idx="0">
                  <c:v>Zdravotničtí pracovníci / ochrana veřejného zdraví celkem</c:v>
                </c:pt>
              </c:strCache>
            </c:strRef>
          </c:tx>
          <c:spPr>
            <a:ln w="28575" cap="rnd">
              <a:solidFill>
                <a:srgbClr val="D31145"/>
              </a:solidFill>
              <a:round/>
            </a:ln>
            <a:effectLst/>
          </c:spPr>
          <c:marker>
            <c:symbol val="none"/>
          </c:marker>
          <c:cat>
            <c:strRef>
              <c:f>List1!$B$1:$AH$1</c:f>
              <c:strCache>
                <c:ptCount val="33"/>
                <c:pt idx="0">
                  <c:v>27-XII.</c:v>
                </c:pt>
                <c:pt idx="1">
                  <c:v>28-XII.</c:v>
                </c:pt>
                <c:pt idx="2">
                  <c:v>29-XII.</c:v>
                </c:pt>
                <c:pt idx="3">
                  <c:v>30-XII.</c:v>
                </c:pt>
                <c:pt idx="4">
                  <c:v>31-XII.</c:v>
                </c:pt>
                <c:pt idx="5">
                  <c:v>1-I.</c:v>
                </c:pt>
                <c:pt idx="6">
                  <c:v>2-I.</c:v>
                </c:pt>
                <c:pt idx="7">
                  <c:v>3-I.</c:v>
                </c:pt>
                <c:pt idx="8">
                  <c:v>4-I.</c:v>
                </c:pt>
                <c:pt idx="9">
                  <c:v>5-I.</c:v>
                </c:pt>
                <c:pt idx="10">
                  <c:v>6-I.</c:v>
                </c:pt>
                <c:pt idx="11">
                  <c:v>7-I.</c:v>
                </c:pt>
                <c:pt idx="12">
                  <c:v>8-I.</c:v>
                </c:pt>
                <c:pt idx="13">
                  <c:v>9-I.</c:v>
                </c:pt>
                <c:pt idx="14">
                  <c:v>10-I.</c:v>
                </c:pt>
                <c:pt idx="15">
                  <c:v>11-I.</c:v>
                </c:pt>
                <c:pt idx="16">
                  <c:v>12-I.</c:v>
                </c:pt>
                <c:pt idx="17">
                  <c:v>13-I.</c:v>
                </c:pt>
                <c:pt idx="18">
                  <c:v>14-I.</c:v>
                </c:pt>
                <c:pt idx="19">
                  <c:v>15-I.</c:v>
                </c:pt>
                <c:pt idx="20">
                  <c:v>16-I.</c:v>
                </c:pt>
                <c:pt idx="21">
                  <c:v>17-I.</c:v>
                </c:pt>
                <c:pt idx="22">
                  <c:v>18-I.</c:v>
                </c:pt>
                <c:pt idx="23">
                  <c:v>19-I.</c:v>
                </c:pt>
                <c:pt idx="24">
                  <c:v>20-I.</c:v>
                </c:pt>
                <c:pt idx="25">
                  <c:v>21-I.</c:v>
                </c:pt>
                <c:pt idx="26">
                  <c:v>22-I.</c:v>
                </c:pt>
                <c:pt idx="27">
                  <c:v>23-I.</c:v>
                </c:pt>
                <c:pt idx="28">
                  <c:v>24-I.</c:v>
                </c:pt>
                <c:pt idx="29">
                  <c:v>25-I.</c:v>
                </c:pt>
                <c:pt idx="30">
                  <c:v>26-I.</c:v>
                </c:pt>
                <c:pt idx="31">
                  <c:v>27-I.</c:v>
                </c:pt>
                <c:pt idx="32">
                  <c:v>28-I.</c:v>
                </c:pt>
              </c:strCache>
            </c:strRef>
          </c:cat>
          <c:val>
            <c:numRef>
              <c:f>List1!$B$2:$AH$2</c:f>
              <c:numCache>
                <c:formatCode>General</c:formatCode>
                <c:ptCount val="33"/>
                <c:pt idx="0">
                  <c:v>1080</c:v>
                </c:pt>
                <c:pt idx="1">
                  <c:v>3059</c:v>
                </c:pt>
                <c:pt idx="2">
                  <c:v>5833</c:v>
                </c:pt>
                <c:pt idx="3">
                  <c:v>8699</c:v>
                </c:pt>
                <c:pt idx="4">
                  <c:v>9650</c:v>
                </c:pt>
                <c:pt idx="5">
                  <c:v>9897</c:v>
                </c:pt>
                <c:pt idx="6">
                  <c:v>11085</c:v>
                </c:pt>
                <c:pt idx="7">
                  <c:v>11954</c:v>
                </c:pt>
                <c:pt idx="8">
                  <c:v>15238</c:v>
                </c:pt>
                <c:pt idx="9">
                  <c:v>19401</c:v>
                </c:pt>
                <c:pt idx="10">
                  <c:v>24572</c:v>
                </c:pt>
                <c:pt idx="11">
                  <c:v>30899</c:v>
                </c:pt>
                <c:pt idx="12">
                  <c:v>38055</c:v>
                </c:pt>
                <c:pt idx="13">
                  <c:v>39315</c:v>
                </c:pt>
                <c:pt idx="14">
                  <c:v>40442</c:v>
                </c:pt>
                <c:pt idx="15">
                  <c:v>47391</c:v>
                </c:pt>
                <c:pt idx="16">
                  <c:v>55435</c:v>
                </c:pt>
                <c:pt idx="17">
                  <c:v>62529</c:v>
                </c:pt>
                <c:pt idx="18">
                  <c:v>69799</c:v>
                </c:pt>
                <c:pt idx="19">
                  <c:v>76028</c:v>
                </c:pt>
                <c:pt idx="20">
                  <c:v>77043</c:v>
                </c:pt>
                <c:pt idx="21">
                  <c:v>78219</c:v>
                </c:pt>
                <c:pt idx="22">
                  <c:v>84553</c:v>
                </c:pt>
                <c:pt idx="23">
                  <c:v>90419</c:v>
                </c:pt>
                <c:pt idx="24">
                  <c:v>96064</c:v>
                </c:pt>
                <c:pt idx="25">
                  <c:v>100993</c:v>
                </c:pt>
                <c:pt idx="26">
                  <c:v>104667</c:v>
                </c:pt>
                <c:pt idx="27">
                  <c:v>105814</c:v>
                </c:pt>
                <c:pt idx="28">
                  <c:v>107056</c:v>
                </c:pt>
                <c:pt idx="29">
                  <c:v>111599</c:v>
                </c:pt>
                <c:pt idx="30">
                  <c:v>117058</c:v>
                </c:pt>
                <c:pt idx="31">
                  <c:v>122591</c:v>
                </c:pt>
                <c:pt idx="32">
                  <c:v>128523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9B2-46E3-85FE-A83BCF6CC085}"/>
            </c:ext>
          </c:extLst>
        </c:ser>
        <c:ser>
          <c:idx val="1"/>
          <c:order val="1"/>
          <c:tx>
            <c:strRef>
              <c:f>List1!$A$3</c:f>
              <c:strCache>
                <c:ptCount val="1"/>
                <c:pt idx="0">
                  <c:v>Pracovníci a klienti v sociálních službách</c:v>
                </c:pt>
              </c:strCache>
            </c:strRef>
          </c:tx>
          <c:spPr>
            <a:ln w="28575" cap="rnd">
              <a:solidFill>
                <a:srgbClr val="00CD61"/>
              </a:solidFill>
              <a:round/>
            </a:ln>
            <a:effectLst/>
          </c:spPr>
          <c:marker>
            <c:symbol val="none"/>
          </c:marker>
          <c:cat>
            <c:strRef>
              <c:f>List1!$B$1:$AH$1</c:f>
              <c:strCache>
                <c:ptCount val="33"/>
                <c:pt idx="0">
                  <c:v>27-XII.</c:v>
                </c:pt>
                <c:pt idx="1">
                  <c:v>28-XII.</c:v>
                </c:pt>
                <c:pt idx="2">
                  <c:v>29-XII.</c:v>
                </c:pt>
                <c:pt idx="3">
                  <c:v>30-XII.</c:v>
                </c:pt>
                <c:pt idx="4">
                  <c:v>31-XII.</c:v>
                </c:pt>
                <c:pt idx="5">
                  <c:v>1-I.</c:v>
                </c:pt>
                <c:pt idx="6">
                  <c:v>2-I.</c:v>
                </c:pt>
                <c:pt idx="7">
                  <c:v>3-I.</c:v>
                </c:pt>
                <c:pt idx="8">
                  <c:v>4-I.</c:v>
                </c:pt>
                <c:pt idx="9">
                  <c:v>5-I.</c:v>
                </c:pt>
                <c:pt idx="10">
                  <c:v>6-I.</c:v>
                </c:pt>
                <c:pt idx="11">
                  <c:v>7-I.</c:v>
                </c:pt>
                <c:pt idx="12">
                  <c:v>8-I.</c:v>
                </c:pt>
                <c:pt idx="13">
                  <c:v>9-I.</c:v>
                </c:pt>
                <c:pt idx="14">
                  <c:v>10-I.</c:v>
                </c:pt>
                <c:pt idx="15">
                  <c:v>11-I.</c:v>
                </c:pt>
                <c:pt idx="16">
                  <c:v>12-I.</c:v>
                </c:pt>
                <c:pt idx="17">
                  <c:v>13-I.</c:v>
                </c:pt>
                <c:pt idx="18">
                  <c:v>14-I.</c:v>
                </c:pt>
                <c:pt idx="19">
                  <c:v>15-I.</c:v>
                </c:pt>
                <c:pt idx="20">
                  <c:v>16-I.</c:v>
                </c:pt>
                <c:pt idx="21">
                  <c:v>17-I.</c:v>
                </c:pt>
                <c:pt idx="22">
                  <c:v>18-I.</c:v>
                </c:pt>
                <c:pt idx="23">
                  <c:v>19-I.</c:v>
                </c:pt>
                <c:pt idx="24">
                  <c:v>20-I.</c:v>
                </c:pt>
                <c:pt idx="25">
                  <c:v>21-I.</c:v>
                </c:pt>
                <c:pt idx="26">
                  <c:v>22-I.</c:v>
                </c:pt>
                <c:pt idx="27">
                  <c:v>23-I.</c:v>
                </c:pt>
                <c:pt idx="28">
                  <c:v>24-I.</c:v>
                </c:pt>
                <c:pt idx="29">
                  <c:v>25-I.</c:v>
                </c:pt>
                <c:pt idx="30">
                  <c:v>26-I.</c:v>
                </c:pt>
                <c:pt idx="31">
                  <c:v>27-I.</c:v>
                </c:pt>
                <c:pt idx="32">
                  <c:v>28-I.</c:v>
                </c:pt>
              </c:strCache>
            </c:strRef>
          </c:cat>
          <c:val>
            <c:numRef>
              <c:f>List1!$B$3:$AH$3</c:f>
              <c:numCache>
                <c:formatCode>General</c:formatCode>
                <c:ptCount val="33"/>
                <c:pt idx="0">
                  <c:v>14</c:v>
                </c:pt>
                <c:pt idx="1">
                  <c:v>106</c:v>
                </c:pt>
                <c:pt idx="2">
                  <c:v>478</c:v>
                </c:pt>
                <c:pt idx="3">
                  <c:v>779</c:v>
                </c:pt>
                <c:pt idx="4">
                  <c:v>994</c:v>
                </c:pt>
                <c:pt idx="5">
                  <c:v>998</c:v>
                </c:pt>
                <c:pt idx="6">
                  <c:v>998</c:v>
                </c:pt>
                <c:pt idx="7">
                  <c:v>1000</c:v>
                </c:pt>
                <c:pt idx="8">
                  <c:v>1006</c:v>
                </c:pt>
                <c:pt idx="9">
                  <c:v>1030</c:v>
                </c:pt>
                <c:pt idx="10">
                  <c:v>1134</c:v>
                </c:pt>
                <c:pt idx="11">
                  <c:v>1790</c:v>
                </c:pt>
                <c:pt idx="12">
                  <c:v>3503</c:v>
                </c:pt>
                <c:pt idx="13">
                  <c:v>3832</c:v>
                </c:pt>
                <c:pt idx="14">
                  <c:v>3922</c:v>
                </c:pt>
                <c:pt idx="15">
                  <c:v>4964</c:v>
                </c:pt>
                <c:pt idx="16">
                  <c:v>7094</c:v>
                </c:pt>
                <c:pt idx="17">
                  <c:v>10244</c:v>
                </c:pt>
                <c:pt idx="18">
                  <c:v>14602</c:v>
                </c:pt>
                <c:pt idx="19">
                  <c:v>18775</c:v>
                </c:pt>
                <c:pt idx="20">
                  <c:v>19434</c:v>
                </c:pt>
                <c:pt idx="21">
                  <c:v>19531</c:v>
                </c:pt>
                <c:pt idx="22">
                  <c:v>22140</c:v>
                </c:pt>
                <c:pt idx="23">
                  <c:v>25912</c:v>
                </c:pt>
                <c:pt idx="24">
                  <c:v>29703</c:v>
                </c:pt>
                <c:pt idx="25">
                  <c:v>33425</c:v>
                </c:pt>
                <c:pt idx="26">
                  <c:v>36719</c:v>
                </c:pt>
                <c:pt idx="27">
                  <c:v>37148</c:v>
                </c:pt>
                <c:pt idx="28">
                  <c:v>37152</c:v>
                </c:pt>
                <c:pt idx="29">
                  <c:v>39199</c:v>
                </c:pt>
                <c:pt idx="30">
                  <c:v>41820</c:v>
                </c:pt>
                <c:pt idx="31">
                  <c:v>44247</c:v>
                </c:pt>
                <c:pt idx="32">
                  <c:v>45670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39B2-46E3-85FE-A83BCF6CC085}"/>
            </c:ext>
          </c:extLst>
        </c:ser>
        <c:ser>
          <c:idx val="2"/>
          <c:order val="2"/>
          <c:tx>
            <c:strRef>
              <c:f>List1!$A$4</c:f>
              <c:strCache>
                <c:ptCount val="1"/>
                <c:pt idx="0">
                  <c:v>Osoby ve věku 80+ celkem</c:v>
                </c:pt>
              </c:strCache>
            </c:strRef>
          </c:tx>
          <c:spPr>
            <a:ln w="28575" cap="rnd">
              <a:solidFill>
                <a:srgbClr val="FFC000"/>
              </a:solidFill>
              <a:round/>
            </a:ln>
            <a:effectLst/>
          </c:spPr>
          <c:marker>
            <c:symbol val="none"/>
          </c:marker>
          <c:cat>
            <c:strRef>
              <c:f>List1!$B$1:$AH$1</c:f>
              <c:strCache>
                <c:ptCount val="33"/>
                <c:pt idx="0">
                  <c:v>27-XII.</c:v>
                </c:pt>
                <c:pt idx="1">
                  <c:v>28-XII.</c:v>
                </c:pt>
                <c:pt idx="2">
                  <c:v>29-XII.</c:v>
                </c:pt>
                <c:pt idx="3">
                  <c:v>30-XII.</c:v>
                </c:pt>
                <c:pt idx="4">
                  <c:v>31-XII.</c:v>
                </c:pt>
                <c:pt idx="5">
                  <c:v>1-I.</c:v>
                </c:pt>
                <c:pt idx="6">
                  <c:v>2-I.</c:v>
                </c:pt>
                <c:pt idx="7">
                  <c:v>3-I.</c:v>
                </c:pt>
                <c:pt idx="8">
                  <c:v>4-I.</c:v>
                </c:pt>
                <c:pt idx="9">
                  <c:v>5-I.</c:v>
                </c:pt>
                <c:pt idx="10">
                  <c:v>6-I.</c:v>
                </c:pt>
                <c:pt idx="11">
                  <c:v>7-I.</c:v>
                </c:pt>
                <c:pt idx="12">
                  <c:v>8-I.</c:v>
                </c:pt>
                <c:pt idx="13">
                  <c:v>9-I.</c:v>
                </c:pt>
                <c:pt idx="14">
                  <c:v>10-I.</c:v>
                </c:pt>
                <c:pt idx="15">
                  <c:v>11-I.</c:v>
                </c:pt>
                <c:pt idx="16">
                  <c:v>12-I.</c:v>
                </c:pt>
                <c:pt idx="17">
                  <c:v>13-I.</c:v>
                </c:pt>
                <c:pt idx="18">
                  <c:v>14-I.</c:v>
                </c:pt>
                <c:pt idx="19">
                  <c:v>15-I.</c:v>
                </c:pt>
                <c:pt idx="20">
                  <c:v>16-I.</c:v>
                </c:pt>
                <c:pt idx="21">
                  <c:v>17-I.</c:v>
                </c:pt>
                <c:pt idx="22">
                  <c:v>18-I.</c:v>
                </c:pt>
                <c:pt idx="23">
                  <c:v>19-I.</c:v>
                </c:pt>
                <c:pt idx="24">
                  <c:v>20-I.</c:v>
                </c:pt>
                <c:pt idx="25">
                  <c:v>21-I.</c:v>
                </c:pt>
                <c:pt idx="26">
                  <c:v>22-I.</c:v>
                </c:pt>
                <c:pt idx="27">
                  <c:v>23-I.</c:v>
                </c:pt>
                <c:pt idx="28">
                  <c:v>24-I.</c:v>
                </c:pt>
                <c:pt idx="29">
                  <c:v>25-I.</c:v>
                </c:pt>
                <c:pt idx="30">
                  <c:v>26-I.</c:v>
                </c:pt>
                <c:pt idx="31">
                  <c:v>27-I.</c:v>
                </c:pt>
                <c:pt idx="32">
                  <c:v>28-I.</c:v>
                </c:pt>
              </c:strCache>
            </c:strRef>
          </c:cat>
          <c:val>
            <c:numRef>
              <c:f>List1!$B$4:$AH$4</c:f>
              <c:numCache>
                <c:formatCode>General</c:formatCode>
                <c:ptCount val="33"/>
                <c:pt idx="0">
                  <c:v>26</c:v>
                </c:pt>
                <c:pt idx="1">
                  <c:v>124</c:v>
                </c:pt>
                <c:pt idx="2">
                  <c:v>404</c:v>
                </c:pt>
                <c:pt idx="3">
                  <c:v>581</c:v>
                </c:pt>
                <c:pt idx="4">
                  <c:v>699</c:v>
                </c:pt>
                <c:pt idx="5">
                  <c:v>702</c:v>
                </c:pt>
                <c:pt idx="6">
                  <c:v>713</c:v>
                </c:pt>
                <c:pt idx="7">
                  <c:v>713</c:v>
                </c:pt>
                <c:pt idx="8">
                  <c:v>742</c:v>
                </c:pt>
                <c:pt idx="9">
                  <c:v>783</c:v>
                </c:pt>
                <c:pt idx="10">
                  <c:v>850</c:v>
                </c:pt>
                <c:pt idx="11">
                  <c:v>1226</c:v>
                </c:pt>
                <c:pt idx="12">
                  <c:v>2082</c:v>
                </c:pt>
                <c:pt idx="13">
                  <c:v>2268</c:v>
                </c:pt>
                <c:pt idx="14">
                  <c:v>2375</c:v>
                </c:pt>
                <c:pt idx="15">
                  <c:v>2999</c:v>
                </c:pt>
                <c:pt idx="16">
                  <c:v>4628</c:v>
                </c:pt>
                <c:pt idx="17">
                  <c:v>6295</c:v>
                </c:pt>
                <c:pt idx="18">
                  <c:v>8472</c:v>
                </c:pt>
                <c:pt idx="19">
                  <c:v>10618</c:v>
                </c:pt>
                <c:pt idx="20">
                  <c:v>12094</c:v>
                </c:pt>
                <c:pt idx="21">
                  <c:v>13624</c:v>
                </c:pt>
                <c:pt idx="22">
                  <c:v>18148</c:v>
                </c:pt>
                <c:pt idx="23">
                  <c:v>23617</c:v>
                </c:pt>
                <c:pt idx="24">
                  <c:v>29756</c:v>
                </c:pt>
                <c:pt idx="25">
                  <c:v>37726</c:v>
                </c:pt>
                <c:pt idx="26">
                  <c:v>46452</c:v>
                </c:pt>
                <c:pt idx="27">
                  <c:v>48826</c:v>
                </c:pt>
                <c:pt idx="28">
                  <c:v>50562</c:v>
                </c:pt>
                <c:pt idx="29">
                  <c:v>56562</c:v>
                </c:pt>
                <c:pt idx="30">
                  <c:v>62650</c:v>
                </c:pt>
                <c:pt idx="31">
                  <c:v>67855</c:v>
                </c:pt>
                <c:pt idx="32">
                  <c:v>71878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39B2-46E3-85FE-A83BCF6CC085}"/>
            </c:ext>
          </c:extLst>
        </c:ser>
        <c:ser>
          <c:idx val="3"/>
          <c:order val="3"/>
          <c:tx>
            <c:strRef>
              <c:f>List1!$A$5</c:f>
              <c:strCache>
                <c:ptCount val="1"/>
                <c:pt idx="0">
                  <c:v>Ostatní</c:v>
                </c:pt>
              </c:strCache>
            </c:strRef>
          </c:tx>
          <c:spPr>
            <a:ln w="28575" cap="rnd">
              <a:solidFill>
                <a:srgbClr val="FFFFFF">
                  <a:lumMod val="65000"/>
                </a:srgbClr>
              </a:solidFill>
              <a:round/>
            </a:ln>
            <a:effectLst/>
          </c:spPr>
          <c:marker>
            <c:symbol val="none"/>
          </c:marker>
          <c:cat>
            <c:strRef>
              <c:f>List1!$B$1:$AH$1</c:f>
              <c:strCache>
                <c:ptCount val="33"/>
                <c:pt idx="0">
                  <c:v>27-XII.</c:v>
                </c:pt>
                <c:pt idx="1">
                  <c:v>28-XII.</c:v>
                </c:pt>
                <c:pt idx="2">
                  <c:v>29-XII.</c:v>
                </c:pt>
                <c:pt idx="3">
                  <c:v>30-XII.</c:v>
                </c:pt>
                <c:pt idx="4">
                  <c:v>31-XII.</c:v>
                </c:pt>
                <c:pt idx="5">
                  <c:v>1-I.</c:v>
                </c:pt>
                <c:pt idx="6">
                  <c:v>2-I.</c:v>
                </c:pt>
                <c:pt idx="7">
                  <c:v>3-I.</c:v>
                </c:pt>
                <c:pt idx="8">
                  <c:v>4-I.</c:v>
                </c:pt>
                <c:pt idx="9">
                  <c:v>5-I.</c:v>
                </c:pt>
                <c:pt idx="10">
                  <c:v>6-I.</c:v>
                </c:pt>
                <c:pt idx="11">
                  <c:v>7-I.</c:v>
                </c:pt>
                <c:pt idx="12">
                  <c:v>8-I.</c:v>
                </c:pt>
                <c:pt idx="13">
                  <c:v>9-I.</c:v>
                </c:pt>
                <c:pt idx="14">
                  <c:v>10-I.</c:v>
                </c:pt>
                <c:pt idx="15">
                  <c:v>11-I.</c:v>
                </c:pt>
                <c:pt idx="16">
                  <c:v>12-I.</c:v>
                </c:pt>
                <c:pt idx="17">
                  <c:v>13-I.</c:v>
                </c:pt>
                <c:pt idx="18">
                  <c:v>14-I.</c:v>
                </c:pt>
                <c:pt idx="19">
                  <c:v>15-I.</c:v>
                </c:pt>
                <c:pt idx="20">
                  <c:v>16-I.</c:v>
                </c:pt>
                <c:pt idx="21">
                  <c:v>17-I.</c:v>
                </c:pt>
                <c:pt idx="22">
                  <c:v>18-I.</c:v>
                </c:pt>
                <c:pt idx="23">
                  <c:v>19-I.</c:v>
                </c:pt>
                <c:pt idx="24">
                  <c:v>20-I.</c:v>
                </c:pt>
                <c:pt idx="25">
                  <c:v>21-I.</c:v>
                </c:pt>
                <c:pt idx="26">
                  <c:v>22-I.</c:v>
                </c:pt>
                <c:pt idx="27">
                  <c:v>23-I.</c:v>
                </c:pt>
                <c:pt idx="28">
                  <c:v>24-I.</c:v>
                </c:pt>
                <c:pt idx="29">
                  <c:v>25-I.</c:v>
                </c:pt>
                <c:pt idx="30">
                  <c:v>26-I.</c:v>
                </c:pt>
                <c:pt idx="31">
                  <c:v>27-I.</c:v>
                </c:pt>
                <c:pt idx="32">
                  <c:v>28-I.</c:v>
                </c:pt>
              </c:strCache>
            </c:strRef>
          </c:cat>
          <c:val>
            <c:numRef>
              <c:f>List1!$B$5:$AH$5</c:f>
              <c:numCache>
                <c:formatCode>General</c:formatCode>
                <c:ptCount val="33"/>
                <c:pt idx="0">
                  <c:v>146</c:v>
                </c:pt>
                <c:pt idx="1">
                  <c:v>327</c:v>
                </c:pt>
                <c:pt idx="2">
                  <c:v>580</c:v>
                </c:pt>
                <c:pt idx="3">
                  <c:v>851</c:v>
                </c:pt>
                <c:pt idx="4">
                  <c:v>966</c:v>
                </c:pt>
                <c:pt idx="5">
                  <c:v>975</c:v>
                </c:pt>
                <c:pt idx="6">
                  <c:v>1035</c:v>
                </c:pt>
                <c:pt idx="7">
                  <c:v>1074</c:v>
                </c:pt>
                <c:pt idx="8">
                  <c:v>1320</c:v>
                </c:pt>
                <c:pt idx="9">
                  <c:v>1601</c:v>
                </c:pt>
                <c:pt idx="10">
                  <c:v>2028</c:v>
                </c:pt>
                <c:pt idx="11">
                  <c:v>2809</c:v>
                </c:pt>
                <c:pt idx="12">
                  <c:v>3737</c:v>
                </c:pt>
                <c:pt idx="13">
                  <c:v>4080</c:v>
                </c:pt>
                <c:pt idx="14">
                  <c:v>4489</c:v>
                </c:pt>
                <c:pt idx="15">
                  <c:v>5879</c:v>
                </c:pt>
                <c:pt idx="16">
                  <c:v>8125</c:v>
                </c:pt>
                <c:pt idx="17">
                  <c:v>10708</c:v>
                </c:pt>
                <c:pt idx="18">
                  <c:v>13205</c:v>
                </c:pt>
                <c:pt idx="19">
                  <c:v>15498</c:v>
                </c:pt>
                <c:pt idx="20">
                  <c:v>15944</c:v>
                </c:pt>
                <c:pt idx="21">
                  <c:v>16250</c:v>
                </c:pt>
                <c:pt idx="22">
                  <c:v>17357</c:v>
                </c:pt>
                <c:pt idx="23">
                  <c:v>18299</c:v>
                </c:pt>
                <c:pt idx="24">
                  <c:v>19310</c:v>
                </c:pt>
                <c:pt idx="25">
                  <c:v>20290</c:v>
                </c:pt>
                <c:pt idx="26">
                  <c:v>21001</c:v>
                </c:pt>
                <c:pt idx="27">
                  <c:v>21092</c:v>
                </c:pt>
                <c:pt idx="28">
                  <c:v>21232</c:v>
                </c:pt>
                <c:pt idx="29">
                  <c:v>21645</c:v>
                </c:pt>
                <c:pt idx="30">
                  <c:v>22093</c:v>
                </c:pt>
                <c:pt idx="31">
                  <c:v>22532</c:v>
                </c:pt>
                <c:pt idx="32">
                  <c:v>23009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39B2-46E3-85FE-A83BCF6CC08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335740047"/>
        <c:axId val="1249189871"/>
      </c:lineChart>
      <c:catAx>
        <c:axId val="133574004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rgbClr val="000000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cs-CZ"/>
          </a:p>
        </c:txPr>
        <c:crossAx val="1249189871"/>
        <c:crosses val="autoZero"/>
        <c:auto val="1"/>
        <c:lblAlgn val="ctr"/>
        <c:lblOffset val="100"/>
        <c:noMultiLvlLbl val="0"/>
      </c:catAx>
      <c:valAx>
        <c:axId val="124918987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cs-CZ"/>
          </a:p>
        </c:txPr>
        <c:crossAx val="1335740047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73309858514982262"/>
          <c:y val="0.17037009667659694"/>
          <c:w val="0.23439771266878259"/>
          <c:h val="0.5841135493888366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cs-CZ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sz="1200" b="1">
          <a:solidFill>
            <a:schemeClr val="tx1"/>
          </a:solidFill>
          <a:latin typeface="+mn-lt"/>
        </a:defRPr>
      </a:pPr>
      <a:endParaRPr lang="cs-CZ"/>
    </a:p>
  </c:txPr>
  <c:externalData r:id="rId4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7.8506421919727412E-2"/>
          <c:y val="2.9755424175782329E-2"/>
          <c:w val="0.7039827390327088"/>
          <c:h val="0.85766048800921557"/>
        </c:manualLayout>
      </c:layout>
      <c:lineChart>
        <c:grouping val="standard"/>
        <c:varyColors val="0"/>
        <c:ser>
          <c:idx val="0"/>
          <c:order val="0"/>
          <c:tx>
            <c:strRef>
              <c:f>List1!$A$2</c:f>
              <c:strCache>
                <c:ptCount val="1"/>
                <c:pt idx="0">
                  <c:v>Lékaři</c:v>
                </c:pt>
              </c:strCache>
            </c:strRef>
          </c:tx>
          <c:spPr>
            <a:ln w="28575" cap="rnd">
              <a:solidFill>
                <a:srgbClr val="4472C4"/>
              </a:solidFill>
              <a:round/>
            </a:ln>
            <a:effectLst/>
          </c:spPr>
          <c:marker>
            <c:symbol val="none"/>
          </c:marker>
          <c:dLbls>
            <c:dLbl>
              <c:idx val="98"/>
              <c:layout/>
              <c:dLblPos val="r"/>
              <c:showLegendKey val="0"/>
              <c:showVal val="1"/>
              <c:showCatName val="0"/>
              <c:showSerName val="1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0-E8FD-43E4-BA1D-0B494D841FF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 algn="l">
                  <a:defRPr sz="1197" b="1" i="0" u="none" strike="noStrike" kern="1200" baseline="0">
                    <a:solidFill>
                      <a:srgbClr val="4472C4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pPr>
                <a:endParaRPr lang="cs-CZ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List1!$B$1:$CV$1</c:f>
              <c:strCache>
                <c:ptCount val="99"/>
                <c:pt idx="0">
                  <c:v>21.10.20</c:v>
                </c:pt>
                <c:pt idx="1">
                  <c:v>22.10.20</c:v>
                </c:pt>
                <c:pt idx="2">
                  <c:v>23.10.20</c:v>
                </c:pt>
                <c:pt idx="3">
                  <c:v>24.10.20</c:v>
                </c:pt>
                <c:pt idx="4">
                  <c:v>25.10.20</c:v>
                </c:pt>
                <c:pt idx="5">
                  <c:v>26.10.20</c:v>
                </c:pt>
                <c:pt idx="6">
                  <c:v>27.10.20</c:v>
                </c:pt>
                <c:pt idx="7">
                  <c:v>28.10.20</c:v>
                </c:pt>
                <c:pt idx="8">
                  <c:v>29.10.20</c:v>
                </c:pt>
                <c:pt idx="9">
                  <c:v>30.10.20</c:v>
                </c:pt>
                <c:pt idx="10">
                  <c:v>31.10.20</c:v>
                </c:pt>
                <c:pt idx="11">
                  <c:v>01.11.20</c:v>
                </c:pt>
                <c:pt idx="12">
                  <c:v>02.11.20</c:v>
                </c:pt>
                <c:pt idx="13">
                  <c:v>03.11.20</c:v>
                </c:pt>
                <c:pt idx="14">
                  <c:v>04.11.20</c:v>
                </c:pt>
                <c:pt idx="15">
                  <c:v>05.11.20</c:v>
                </c:pt>
                <c:pt idx="16">
                  <c:v>06.11.20</c:v>
                </c:pt>
                <c:pt idx="17">
                  <c:v>07.11.20</c:v>
                </c:pt>
                <c:pt idx="18">
                  <c:v>08.11.20</c:v>
                </c:pt>
                <c:pt idx="19">
                  <c:v>09.11.20</c:v>
                </c:pt>
                <c:pt idx="20">
                  <c:v>10.11.20</c:v>
                </c:pt>
                <c:pt idx="21">
                  <c:v>11.11.20</c:v>
                </c:pt>
                <c:pt idx="22">
                  <c:v>12.11.20</c:v>
                </c:pt>
                <c:pt idx="23">
                  <c:v>13.11.20</c:v>
                </c:pt>
                <c:pt idx="24">
                  <c:v>14.11.20</c:v>
                </c:pt>
                <c:pt idx="25">
                  <c:v>15.11.20</c:v>
                </c:pt>
                <c:pt idx="26">
                  <c:v>16.11.20</c:v>
                </c:pt>
                <c:pt idx="27">
                  <c:v>17.11.20</c:v>
                </c:pt>
                <c:pt idx="28">
                  <c:v>18.11.20</c:v>
                </c:pt>
                <c:pt idx="29">
                  <c:v>19.11.20</c:v>
                </c:pt>
                <c:pt idx="30">
                  <c:v>20.11.20</c:v>
                </c:pt>
                <c:pt idx="31">
                  <c:v>21.11.20</c:v>
                </c:pt>
                <c:pt idx="32">
                  <c:v>22.11.20</c:v>
                </c:pt>
                <c:pt idx="33">
                  <c:v>23.11.20</c:v>
                </c:pt>
                <c:pt idx="34">
                  <c:v>24.11.20</c:v>
                </c:pt>
                <c:pt idx="35">
                  <c:v>25.11.20</c:v>
                </c:pt>
                <c:pt idx="36">
                  <c:v>26.11.20</c:v>
                </c:pt>
                <c:pt idx="37">
                  <c:v>27.11.20</c:v>
                </c:pt>
                <c:pt idx="38">
                  <c:v>28.11.20</c:v>
                </c:pt>
                <c:pt idx="39">
                  <c:v>29.11.20</c:v>
                </c:pt>
                <c:pt idx="40">
                  <c:v>30.11.20</c:v>
                </c:pt>
                <c:pt idx="41">
                  <c:v>01.12.20</c:v>
                </c:pt>
                <c:pt idx="42">
                  <c:v>02.12.20</c:v>
                </c:pt>
                <c:pt idx="43">
                  <c:v>03.12.20</c:v>
                </c:pt>
                <c:pt idx="44">
                  <c:v>04.12.20</c:v>
                </c:pt>
                <c:pt idx="45">
                  <c:v>05.12.20</c:v>
                </c:pt>
                <c:pt idx="46">
                  <c:v>06.12.20</c:v>
                </c:pt>
                <c:pt idx="47">
                  <c:v>07.12.20</c:v>
                </c:pt>
                <c:pt idx="48">
                  <c:v>08.12.20</c:v>
                </c:pt>
                <c:pt idx="49">
                  <c:v>09.12.20</c:v>
                </c:pt>
                <c:pt idx="50">
                  <c:v>10.12.20</c:v>
                </c:pt>
                <c:pt idx="51">
                  <c:v>11.12.20</c:v>
                </c:pt>
                <c:pt idx="52">
                  <c:v>12.12.20</c:v>
                </c:pt>
                <c:pt idx="53">
                  <c:v>13.12.20</c:v>
                </c:pt>
                <c:pt idx="54">
                  <c:v>14.12.20</c:v>
                </c:pt>
                <c:pt idx="55">
                  <c:v>15.12.20</c:v>
                </c:pt>
                <c:pt idx="56">
                  <c:v>16.12.20</c:v>
                </c:pt>
                <c:pt idx="57">
                  <c:v>17.12.20</c:v>
                </c:pt>
                <c:pt idx="58">
                  <c:v>18.12.20</c:v>
                </c:pt>
                <c:pt idx="59">
                  <c:v>19.12.20</c:v>
                </c:pt>
                <c:pt idx="60">
                  <c:v>20.12.20</c:v>
                </c:pt>
                <c:pt idx="61">
                  <c:v>21.12.20</c:v>
                </c:pt>
                <c:pt idx="62">
                  <c:v>22.12.20</c:v>
                </c:pt>
                <c:pt idx="63">
                  <c:v>23.12.20</c:v>
                </c:pt>
                <c:pt idx="64">
                  <c:v>24.12.20</c:v>
                </c:pt>
                <c:pt idx="65">
                  <c:v>25.12.20</c:v>
                </c:pt>
                <c:pt idx="66">
                  <c:v>26.12.20</c:v>
                </c:pt>
                <c:pt idx="67">
                  <c:v>27.12.20</c:v>
                </c:pt>
                <c:pt idx="68">
                  <c:v>28.12.20</c:v>
                </c:pt>
                <c:pt idx="69">
                  <c:v>29.12.20</c:v>
                </c:pt>
                <c:pt idx="70">
                  <c:v>30.12.20</c:v>
                </c:pt>
                <c:pt idx="71">
                  <c:v>31.12.20</c:v>
                </c:pt>
                <c:pt idx="72">
                  <c:v>01.01.21</c:v>
                </c:pt>
                <c:pt idx="73">
                  <c:v>02.01.21</c:v>
                </c:pt>
                <c:pt idx="74">
                  <c:v>03.01.21</c:v>
                </c:pt>
                <c:pt idx="75">
                  <c:v>04.01.21</c:v>
                </c:pt>
                <c:pt idx="76">
                  <c:v>05.01.21</c:v>
                </c:pt>
                <c:pt idx="77">
                  <c:v>06.01.21</c:v>
                </c:pt>
                <c:pt idx="78">
                  <c:v>07.01.21</c:v>
                </c:pt>
                <c:pt idx="79">
                  <c:v>08.01.21</c:v>
                </c:pt>
                <c:pt idx="80">
                  <c:v>09.01.21</c:v>
                </c:pt>
                <c:pt idx="81">
                  <c:v>10.01.21</c:v>
                </c:pt>
                <c:pt idx="82">
                  <c:v>11.01.21</c:v>
                </c:pt>
                <c:pt idx="83">
                  <c:v>12.01.21</c:v>
                </c:pt>
                <c:pt idx="84">
                  <c:v>13.01.21</c:v>
                </c:pt>
                <c:pt idx="85">
                  <c:v>14.01.21</c:v>
                </c:pt>
                <c:pt idx="86">
                  <c:v>15.01.21</c:v>
                </c:pt>
                <c:pt idx="87">
                  <c:v>16.01.21</c:v>
                </c:pt>
                <c:pt idx="88">
                  <c:v>17.01.21</c:v>
                </c:pt>
                <c:pt idx="89">
                  <c:v>18.01.21</c:v>
                </c:pt>
                <c:pt idx="90">
                  <c:v>19.01.21</c:v>
                </c:pt>
                <c:pt idx="91">
                  <c:v>20.01.21</c:v>
                </c:pt>
                <c:pt idx="92">
                  <c:v>21.01.21</c:v>
                </c:pt>
                <c:pt idx="93">
                  <c:v>22.01.21</c:v>
                </c:pt>
                <c:pt idx="94">
                  <c:v>23.01.21</c:v>
                </c:pt>
                <c:pt idx="95">
                  <c:v>24.01.21</c:v>
                </c:pt>
                <c:pt idx="96">
                  <c:v>25.01.21</c:v>
                </c:pt>
                <c:pt idx="97">
                  <c:v>26.01.21</c:v>
                </c:pt>
                <c:pt idx="98">
                  <c:v>27.01.21</c:v>
                </c:pt>
              </c:strCache>
            </c:strRef>
          </c:cat>
          <c:val>
            <c:numRef>
              <c:f>List1!$B$2:$CV$2</c:f>
              <c:numCache>
                <c:formatCode>General</c:formatCode>
                <c:ptCount val="99"/>
                <c:pt idx="0">
                  <c:v>1483</c:v>
                </c:pt>
                <c:pt idx="1">
                  <c:v>1536</c:v>
                </c:pt>
                <c:pt idx="2">
                  <c:v>1588</c:v>
                </c:pt>
                <c:pt idx="3">
                  <c:v>1580</c:v>
                </c:pt>
                <c:pt idx="4">
                  <c:v>1511</c:v>
                </c:pt>
                <c:pt idx="5">
                  <c:v>1517</c:v>
                </c:pt>
                <c:pt idx="6">
                  <c:v>1603</c:v>
                </c:pt>
                <c:pt idx="7">
                  <c:v>1596</c:v>
                </c:pt>
                <c:pt idx="8">
                  <c:v>1481</c:v>
                </c:pt>
                <c:pt idx="9">
                  <c:v>1403</c:v>
                </c:pt>
                <c:pt idx="10">
                  <c:v>1350</c:v>
                </c:pt>
                <c:pt idx="11">
                  <c:v>1206</c:v>
                </c:pt>
                <c:pt idx="12">
                  <c:v>1138</c:v>
                </c:pt>
                <c:pt idx="13">
                  <c:v>1176</c:v>
                </c:pt>
                <c:pt idx="14">
                  <c:v>1231</c:v>
                </c:pt>
                <c:pt idx="15">
                  <c:v>1076</c:v>
                </c:pt>
                <c:pt idx="16">
                  <c:v>989</c:v>
                </c:pt>
                <c:pt idx="17">
                  <c:v>970</c:v>
                </c:pt>
                <c:pt idx="18">
                  <c:v>843</c:v>
                </c:pt>
                <c:pt idx="19">
                  <c:v>781</c:v>
                </c:pt>
                <c:pt idx="20">
                  <c:v>808</c:v>
                </c:pt>
                <c:pt idx="21">
                  <c:v>816</c:v>
                </c:pt>
                <c:pt idx="22">
                  <c:v>696</c:v>
                </c:pt>
                <c:pt idx="23">
                  <c:v>642</c:v>
                </c:pt>
                <c:pt idx="24">
                  <c:v>580</c:v>
                </c:pt>
                <c:pt idx="25">
                  <c:v>526</c:v>
                </c:pt>
                <c:pt idx="26">
                  <c:v>530</c:v>
                </c:pt>
                <c:pt idx="27">
                  <c:v>527</c:v>
                </c:pt>
                <c:pt idx="28">
                  <c:v>563</c:v>
                </c:pt>
                <c:pt idx="29">
                  <c:v>512</c:v>
                </c:pt>
                <c:pt idx="30">
                  <c:v>491</c:v>
                </c:pt>
                <c:pt idx="31">
                  <c:v>463</c:v>
                </c:pt>
                <c:pt idx="32">
                  <c:v>426</c:v>
                </c:pt>
                <c:pt idx="33">
                  <c:v>436</c:v>
                </c:pt>
                <c:pt idx="34">
                  <c:v>463</c:v>
                </c:pt>
                <c:pt idx="35">
                  <c:v>487</c:v>
                </c:pt>
                <c:pt idx="36">
                  <c:v>459</c:v>
                </c:pt>
                <c:pt idx="37">
                  <c:v>478</c:v>
                </c:pt>
                <c:pt idx="38">
                  <c:v>441</c:v>
                </c:pt>
                <c:pt idx="39">
                  <c:v>407</c:v>
                </c:pt>
                <c:pt idx="40">
                  <c:v>422</c:v>
                </c:pt>
                <c:pt idx="41">
                  <c:v>465</c:v>
                </c:pt>
                <c:pt idx="42">
                  <c:v>503</c:v>
                </c:pt>
                <c:pt idx="43">
                  <c:v>475</c:v>
                </c:pt>
                <c:pt idx="44">
                  <c:v>499</c:v>
                </c:pt>
                <c:pt idx="45">
                  <c:v>490</c:v>
                </c:pt>
                <c:pt idx="46">
                  <c:v>464</c:v>
                </c:pt>
                <c:pt idx="47">
                  <c:v>481</c:v>
                </c:pt>
                <c:pt idx="48">
                  <c:v>543</c:v>
                </c:pt>
                <c:pt idx="49">
                  <c:v>594</c:v>
                </c:pt>
                <c:pt idx="50">
                  <c:v>591</c:v>
                </c:pt>
                <c:pt idx="51">
                  <c:v>605</c:v>
                </c:pt>
                <c:pt idx="52">
                  <c:v>601</c:v>
                </c:pt>
                <c:pt idx="53">
                  <c:v>580</c:v>
                </c:pt>
                <c:pt idx="54">
                  <c:v>597</c:v>
                </c:pt>
                <c:pt idx="55">
                  <c:v>684</c:v>
                </c:pt>
                <c:pt idx="56">
                  <c:v>720</c:v>
                </c:pt>
                <c:pt idx="57">
                  <c:v>717</c:v>
                </c:pt>
                <c:pt idx="58">
                  <c:v>758</c:v>
                </c:pt>
                <c:pt idx="59">
                  <c:v>726</c:v>
                </c:pt>
                <c:pt idx="60">
                  <c:v>700</c:v>
                </c:pt>
                <c:pt idx="61">
                  <c:v>769</c:v>
                </c:pt>
                <c:pt idx="62">
                  <c:v>863</c:v>
                </c:pt>
                <c:pt idx="63">
                  <c:v>1011</c:v>
                </c:pt>
                <c:pt idx="64">
                  <c:v>958</c:v>
                </c:pt>
                <c:pt idx="65">
                  <c:v>919</c:v>
                </c:pt>
                <c:pt idx="66">
                  <c:v>878</c:v>
                </c:pt>
                <c:pt idx="67">
                  <c:v>856</c:v>
                </c:pt>
                <c:pt idx="68">
                  <c:v>913</c:v>
                </c:pt>
                <c:pt idx="69">
                  <c:v>995</c:v>
                </c:pt>
                <c:pt idx="70">
                  <c:v>1056</c:v>
                </c:pt>
                <c:pt idx="71">
                  <c:v>1003</c:v>
                </c:pt>
                <c:pt idx="72">
                  <c:v>904</c:v>
                </c:pt>
                <c:pt idx="73">
                  <c:v>798</c:v>
                </c:pt>
                <c:pt idx="74">
                  <c:v>834</c:v>
                </c:pt>
                <c:pt idx="75">
                  <c:v>948</c:v>
                </c:pt>
                <c:pt idx="76">
                  <c:v>1015</c:v>
                </c:pt>
                <c:pt idx="77">
                  <c:v>1040</c:v>
                </c:pt>
                <c:pt idx="78">
                  <c:v>943</c:v>
                </c:pt>
                <c:pt idx="79">
                  <c:v>907</c:v>
                </c:pt>
                <c:pt idx="80">
                  <c:v>856</c:v>
                </c:pt>
                <c:pt idx="81">
                  <c:v>798</c:v>
                </c:pt>
                <c:pt idx="82">
                  <c:v>838</c:v>
                </c:pt>
                <c:pt idx="83">
                  <c:v>846</c:v>
                </c:pt>
                <c:pt idx="84">
                  <c:v>851</c:v>
                </c:pt>
                <c:pt idx="85">
                  <c:v>726</c:v>
                </c:pt>
                <c:pt idx="86">
                  <c:v>684</c:v>
                </c:pt>
                <c:pt idx="87">
                  <c:v>638</c:v>
                </c:pt>
                <c:pt idx="88">
                  <c:v>582</c:v>
                </c:pt>
                <c:pt idx="89">
                  <c:v>576</c:v>
                </c:pt>
                <c:pt idx="90">
                  <c:v>593</c:v>
                </c:pt>
                <c:pt idx="91">
                  <c:v>611</c:v>
                </c:pt>
                <c:pt idx="92">
                  <c:v>577</c:v>
                </c:pt>
                <c:pt idx="93">
                  <c:v>584</c:v>
                </c:pt>
                <c:pt idx="94">
                  <c:v>530</c:v>
                </c:pt>
                <c:pt idx="95">
                  <c:v>536</c:v>
                </c:pt>
                <c:pt idx="96">
                  <c:v>571</c:v>
                </c:pt>
                <c:pt idx="97">
                  <c:v>614</c:v>
                </c:pt>
                <c:pt idx="98">
                  <c:v>643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E8FD-43E4-BA1D-0B494D841FF9}"/>
            </c:ext>
          </c:extLst>
        </c:ser>
        <c:ser>
          <c:idx val="1"/>
          <c:order val="1"/>
          <c:tx>
            <c:strRef>
              <c:f>List1!$A$3</c:f>
              <c:strCache>
                <c:ptCount val="1"/>
                <c:pt idx="0">
                  <c:v>Sesterská povolání</c:v>
                </c:pt>
              </c:strCache>
            </c:strRef>
          </c:tx>
          <c:spPr>
            <a:ln w="28575" cap="rnd">
              <a:solidFill>
                <a:srgbClr val="ED7D31"/>
              </a:solidFill>
              <a:round/>
            </a:ln>
            <a:effectLst/>
          </c:spPr>
          <c:marker>
            <c:symbol val="none"/>
          </c:marker>
          <c:dLbls>
            <c:dLbl>
              <c:idx val="98"/>
              <c:layout>
                <c:manualLayout>
                  <c:x val="1.9429462255209811E-3"/>
                  <c:y val="-3.0915895095682915E-2"/>
                </c:manualLayout>
              </c:layout>
              <c:dLblPos val="r"/>
              <c:showLegendKey val="0"/>
              <c:showVal val="1"/>
              <c:showCatName val="0"/>
              <c:showSerName val="1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2-E8FD-43E4-BA1D-0B494D841FF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 algn="l">
                  <a:defRPr sz="1197" b="1" i="0" u="none" strike="noStrike" kern="1200" baseline="0">
                    <a:solidFill>
                      <a:srgbClr val="ED7D31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pPr>
                <a:endParaRPr lang="cs-CZ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List1!$B$1:$CV$1</c:f>
              <c:strCache>
                <c:ptCount val="99"/>
                <c:pt idx="0">
                  <c:v>21.10.20</c:v>
                </c:pt>
                <c:pt idx="1">
                  <c:v>22.10.20</c:v>
                </c:pt>
                <c:pt idx="2">
                  <c:v>23.10.20</c:v>
                </c:pt>
                <c:pt idx="3">
                  <c:v>24.10.20</c:v>
                </c:pt>
                <c:pt idx="4">
                  <c:v>25.10.20</c:v>
                </c:pt>
                <c:pt idx="5">
                  <c:v>26.10.20</c:v>
                </c:pt>
                <c:pt idx="6">
                  <c:v>27.10.20</c:v>
                </c:pt>
                <c:pt idx="7">
                  <c:v>28.10.20</c:v>
                </c:pt>
                <c:pt idx="8">
                  <c:v>29.10.20</c:v>
                </c:pt>
                <c:pt idx="9">
                  <c:v>30.10.20</c:v>
                </c:pt>
                <c:pt idx="10">
                  <c:v>31.10.20</c:v>
                </c:pt>
                <c:pt idx="11">
                  <c:v>01.11.20</c:v>
                </c:pt>
                <c:pt idx="12">
                  <c:v>02.11.20</c:v>
                </c:pt>
                <c:pt idx="13">
                  <c:v>03.11.20</c:v>
                </c:pt>
                <c:pt idx="14">
                  <c:v>04.11.20</c:v>
                </c:pt>
                <c:pt idx="15">
                  <c:v>05.11.20</c:v>
                </c:pt>
                <c:pt idx="16">
                  <c:v>06.11.20</c:v>
                </c:pt>
                <c:pt idx="17">
                  <c:v>07.11.20</c:v>
                </c:pt>
                <c:pt idx="18">
                  <c:v>08.11.20</c:v>
                </c:pt>
                <c:pt idx="19">
                  <c:v>09.11.20</c:v>
                </c:pt>
                <c:pt idx="20">
                  <c:v>10.11.20</c:v>
                </c:pt>
                <c:pt idx="21">
                  <c:v>11.11.20</c:v>
                </c:pt>
                <c:pt idx="22">
                  <c:v>12.11.20</c:v>
                </c:pt>
                <c:pt idx="23">
                  <c:v>13.11.20</c:v>
                </c:pt>
                <c:pt idx="24">
                  <c:v>14.11.20</c:v>
                </c:pt>
                <c:pt idx="25">
                  <c:v>15.11.20</c:v>
                </c:pt>
                <c:pt idx="26">
                  <c:v>16.11.20</c:v>
                </c:pt>
                <c:pt idx="27">
                  <c:v>17.11.20</c:v>
                </c:pt>
                <c:pt idx="28">
                  <c:v>18.11.20</c:v>
                </c:pt>
                <c:pt idx="29">
                  <c:v>19.11.20</c:v>
                </c:pt>
                <c:pt idx="30">
                  <c:v>20.11.20</c:v>
                </c:pt>
                <c:pt idx="31">
                  <c:v>21.11.20</c:v>
                </c:pt>
                <c:pt idx="32">
                  <c:v>22.11.20</c:v>
                </c:pt>
                <c:pt idx="33">
                  <c:v>23.11.20</c:v>
                </c:pt>
                <c:pt idx="34">
                  <c:v>24.11.20</c:v>
                </c:pt>
                <c:pt idx="35">
                  <c:v>25.11.20</c:v>
                </c:pt>
                <c:pt idx="36">
                  <c:v>26.11.20</c:v>
                </c:pt>
                <c:pt idx="37">
                  <c:v>27.11.20</c:v>
                </c:pt>
                <c:pt idx="38">
                  <c:v>28.11.20</c:v>
                </c:pt>
                <c:pt idx="39">
                  <c:v>29.11.20</c:v>
                </c:pt>
                <c:pt idx="40">
                  <c:v>30.11.20</c:v>
                </c:pt>
                <c:pt idx="41">
                  <c:v>01.12.20</c:v>
                </c:pt>
                <c:pt idx="42">
                  <c:v>02.12.20</c:v>
                </c:pt>
                <c:pt idx="43">
                  <c:v>03.12.20</c:v>
                </c:pt>
                <c:pt idx="44">
                  <c:v>04.12.20</c:v>
                </c:pt>
                <c:pt idx="45">
                  <c:v>05.12.20</c:v>
                </c:pt>
                <c:pt idx="46">
                  <c:v>06.12.20</c:v>
                </c:pt>
                <c:pt idx="47">
                  <c:v>07.12.20</c:v>
                </c:pt>
                <c:pt idx="48">
                  <c:v>08.12.20</c:v>
                </c:pt>
                <c:pt idx="49">
                  <c:v>09.12.20</c:v>
                </c:pt>
                <c:pt idx="50">
                  <c:v>10.12.20</c:v>
                </c:pt>
                <c:pt idx="51">
                  <c:v>11.12.20</c:v>
                </c:pt>
                <c:pt idx="52">
                  <c:v>12.12.20</c:v>
                </c:pt>
                <c:pt idx="53">
                  <c:v>13.12.20</c:v>
                </c:pt>
                <c:pt idx="54">
                  <c:v>14.12.20</c:v>
                </c:pt>
                <c:pt idx="55">
                  <c:v>15.12.20</c:v>
                </c:pt>
                <c:pt idx="56">
                  <c:v>16.12.20</c:v>
                </c:pt>
                <c:pt idx="57">
                  <c:v>17.12.20</c:v>
                </c:pt>
                <c:pt idx="58">
                  <c:v>18.12.20</c:v>
                </c:pt>
                <c:pt idx="59">
                  <c:v>19.12.20</c:v>
                </c:pt>
                <c:pt idx="60">
                  <c:v>20.12.20</c:v>
                </c:pt>
                <c:pt idx="61">
                  <c:v>21.12.20</c:v>
                </c:pt>
                <c:pt idx="62">
                  <c:v>22.12.20</c:v>
                </c:pt>
                <c:pt idx="63">
                  <c:v>23.12.20</c:v>
                </c:pt>
                <c:pt idx="64">
                  <c:v>24.12.20</c:v>
                </c:pt>
                <c:pt idx="65">
                  <c:v>25.12.20</c:v>
                </c:pt>
                <c:pt idx="66">
                  <c:v>26.12.20</c:v>
                </c:pt>
                <c:pt idx="67">
                  <c:v>27.12.20</c:v>
                </c:pt>
                <c:pt idx="68">
                  <c:v>28.12.20</c:v>
                </c:pt>
                <c:pt idx="69">
                  <c:v>29.12.20</c:v>
                </c:pt>
                <c:pt idx="70">
                  <c:v>30.12.20</c:v>
                </c:pt>
                <c:pt idx="71">
                  <c:v>31.12.20</c:v>
                </c:pt>
                <c:pt idx="72">
                  <c:v>01.01.21</c:v>
                </c:pt>
                <c:pt idx="73">
                  <c:v>02.01.21</c:v>
                </c:pt>
                <c:pt idx="74">
                  <c:v>03.01.21</c:v>
                </c:pt>
                <c:pt idx="75">
                  <c:v>04.01.21</c:v>
                </c:pt>
                <c:pt idx="76">
                  <c:v>05.01.21</c:v>
                </c:pt>
                <c:pt idx="77">
                  <c:v>06.01.21</c:v>
                </c:pt>
                <c:pt idx="78">
                  <c:v>07.01.21</c:v>
                </c:pt>
                <c:pt idx="79">
                  <c:v>08.01.21</c:v>
                </c:pt>
                <c:pt idx="80">
                  <c:v>09.01.21</c:v>
                </c:pt>
                <c:pt idx="81">
                  <c:v>10.01.21</c:v>
                </c:pt>
                <c:pt idx="82">
                  <c:v>11.01.21</c:v>
                </c:pt>
                <c:pt idx="83">
                  <c:v>12.01.21</c:v>
                </c:pt>
                <c:pt idx="84">
                  <c:v>13.01.21</c:v>
                </c:pt>
                <c:pt idx="85">
                  <c:v>14.01.21</c:v>
                </c:pt>
                <c:pt idx="86">
                  <c:v>15.01.21</c:v>
                </c:pt>
                <c:pt idx="87">
                  <c:v>16.01.21</c:v>
                </c:pt>
                <c:pt idx="88">
                  <c:v>17.01.21</c:v>
                </c:pt>
                <c:pt idx="89">
                  <c:v>18.01.21</c:v>
                </c:pt>
                <c:pt idx="90">
                  <c:v>19.01.21</c:v>
                </c:pt>
                <c:pt idx="91">
                  <c:v>20.01.21</c:v>
                </c:pt>
                <c:pt idx="92">
                  <c:v>21.01.21</c:v>
                </c:pt>
                <c:pt idx="93">
                  <c:v>22.01.21</c:v>
                </c:pt>
                <c:pt idx="94">
                  <c:v>23.01.21</c:v>
                </c:pt>
                <c:pt idx="95">
                  <c:v>24.01.21</c:v>
                </c:pt>
                <c:pt idx="96">
                  <c:v>25.01.21</c:v>
                </c:pt>
                <c:pt idx="97">
                  <c:v>26.01.21</c:v>
                </c:pt>
                <c:pt idx="98">
                  <c:v>27.01.21</c:v>
                </c:pt>
              </c:strCache>
            </c:strRef>
          </c:cat>
          <c:val>
            <c:numRef>
              <c:f>List1!$B$3:$CV$3</c:f>
              <c:numCache>
                <c:formatCode>General</c:formatCode>
                <c:ptCount val="99"/>
                <c:pt idx="0">
                  <c:v>3596</c:v>
                </c:pt>
                <c:pt idx="1">
                  <c:v>3851</c:v>
                </c:pt>
                <c:pt idx="2">
                  <c:v>4105</c:v>
                </c:pt>
                <c:pt idx="3">
                  <c:v>4256</c:v>
                </c:pt>
                <c:pt idx="4">
                  <c:v>4027</c:v>
                </c:pt>
                <c:pt idx="5">
                  <c:v>4071</c:v>
                </c:pt>
                <c:pt idx="6">
                  <c:v>4497</c:v>
                </c:pt>
                <c:pt idx="7">
                  <c:v>4670</c:v>
                </c:pt>
                <c:pt idx="8">
                  <c:v>4484</c:v>
                </c:pt>
                <c:pt idx="9">
                  <c:v>4387</c:v>
                </c:pt>
                <c:pt idx="10">
                  <c:v>4196</c:v>
                </c:pt>
                <c:pt idx="11">
                  <c:v>3884</c:v>
                </c:pt>
                <c:pt idx="12">
                  <c:v>3638</c:v>
                </c:pt>
                <c:pt idx="13">
                  <c:v>3880</c:v>
                </c:pt>
                <c:pt idx="14">
                  <c:v>4157</c:v>
                </c:pt>
                <c:pt idx="15">
                  <c:v>3772</c:v>
                </c:pt>
                <c:pt idx="16">
                  <c:v>3461</c:v>
                </c:pt>
                <c:pt idx="17">
                  <c:v>3438</c:v>
                </c:pt>
                <c:pt idx="18">
                  <c:v>2948</c:v>
                </c:pt>
                <c:pt idx="19">
                  <c:v>2726</c:v>
                </c:pt>
                <c:pt idx="20">
                  <c:v>2834</c:v>
                </c:pt>
                <c:pt idx="21">
                  <c:v>2912</c:v>
                </c:pt>
                <c:pt idx="22">
                  <c:v>2662</c:v>
                </c:pt>
                <c:pt idx="23">
                  <c:v>2429</c:v>
                </c:pt>
                <c:pt idx="24">
                  <c:v>2174</c:v>
                </c:pt>
                <c:pt idx="25">
                  <c:v>1924</c:v>
                </c:pt>
                <c:pt idx="26">
                  <c:v>1857</c:v>
                </c:pt>
                <c:pt idx="27">
                  <c:v>1911</c:v>
                </c:pt>
                <c:pt idx="28">
                  <c:v>2067</c:v>
                </c:pt>
                <c:pt idx="29">
                  <c:v>1945</c:v>
                </c:pt>
                <c:pt idx="30">
                  <c:v>1839</c:v>
                </c:pt>
                <c:pt idx="31">
                  <c:v>1702</c:v>
                </c:pt>
                <c:pt idx="32">
                  <c:v>1531</c:v>
                </c:pt>
                <c:pt idx="33">
                  <c:v>1533</c:v>
                </c:pt>
                <c:pt idx="34">
                  <c:v>1690</c:v>
                </c:pt>
                <c:pt idx="35">
                  <c:v>1797</c:v>
                </c:pt>
                <c:pt idx="36">
                  <c:v>1656</c:v>
                </c:pt>
                <c:pt idx="37">
                  <c:v>1713</c:v>
                </c:pt>
                <c:pt idx="38">
                  <c:v>1501</c:v>
                </c:pt>
                <c:pt idx="39">
                  <c:v>1349</c:v>
                </c:pt>
                <c:pt idx="40">
                  <c:v>1318</c:v>
                </c:pt>
                <c:pt idx="41">
                  <c:v>1439</c:v>
                </c:pt>
                <c:pt idx="42">
                  <c:v>1554</c:v>
                </c:pt>
                <c:pt idx="43">
                  <c:v>1497</c:v>
                </c:pt>
                <c:pt idx="44">
                  <c:v>1450</c:v>
                </c:pt>
                <c:pt idx="45">
                  <c:v>1386</c:v>
                </c:pt>
                <c:pt idx="46">
                  <c:v>1307</c:v>
                </c:pt>
                <c:pt idx="47">
                  <c:v>1404</c:v>
                </c:pt>
                <c:pt idx="48">
                  <c:v>1567</c:v>
                </c:pt>
                <c:pt idx="49">
                  <c:v>1728</c:v>
                </c:pt>
                <c:pt idx="50">
                  <c:v>1680</c:v>
                </c:pt>
                <c:pt idx="51">
                  <c:v>1698</c:v>
                </c:pt>
                <c:pt idx="52">
                  <c:v>1609</c:v>
                </c:pt>
                <c:pt idx="53">
                  <c:v>1490</c:v>
                </c:pt>
                <c:pt idx="54">
                  <c:v>1551</c:v>
                </c:pt>
                <c:pt idx="55">
                  <c:v>1697</c:v>
                </c:pt>
                <c:pt idx="56">
                  <c:v>1840</c:v>
                </c:pt>
                <c:pt idx="57">
                  <c:v>1681</c:v>
                </c:pt>
                <c:pt idx="58">
                  <c:v>1698</c:v>
                </c:pt>
                <c:pt idx="59">
                  <c:v>1617</c:v>
                </c:pt>
                <c:pt idx="60">
                  <c:v>1553</c:v>
                </c:pt>
                <c:pt idx="61">
                  <c:v>1619</c:v>
                </c:pt>
                <c:pt idx="62">
                  <c:v>1836</c:v>
                </c:pt>
                <c:pt idx="63">
                  <c:v>2075</c:v>
                </c:pt>
                <c:pt idx="64">
                  <c:v>1902</c:v>
                </c:pt>
                <c:pt idx="65">
                  <c:v>1772</c:v>
                </c:pt>
                <c:pt idx="66">
                  <c:v>1709</c:v>
                </c:pt>
                <c:pt idx="67">
                  <c:v>1621</c:v>
                </c:pt>
                <c:pt idx="68">
                  <c:v>1757</c:v>
                </c:pt>
                <c:pt idx="69">
                  <c:v>2029</c:v>
                </c:pt>
                <c:pt idx="70">
                  <c:v>2304</c:v>
                </c:pt>
                <c:pt idx="71">
                  <c:v>2217</c:v>
                </c:pt>
                <c:pt idx="72">
                  <c:v>2010</c:v>
                </c:pt>
                <c:pt idx="73">
                  <c:v>1910</c:v>
                </c:pt>
                <c:pt idx="74">
                  <c:v>1989</c:v>
                </c:pt>
                <c:pt idx="75">
                  <c:v>2280</c:v>
                </c:pt>
                <c:pt idx="76">
                  <c:v>2533</c:v>
                </c:pt>
                <c:pt idx="77">
                  <c:v>2737</c:v>
                </c:pt>
                <c:pt idx="78">
                  <c:v>2608</c:v>
                </c:pt>
                <c:pt idx="79">
                  <c:v>2481</c:v>
                </c:pt>
                <c:pt idx="80">
                  <c:v>2283</c:v>
                </c:pt>
                <c:pt idx="81">
                  <c:v>2132</c:v>
                </c:pt>
                <c:pt idx="82">
                  <c:v>2336</c:v>
                </c:pt>
                <c:pt idx="83">
                  <c:v>2417</c:v>
                </c:pt>
                <c:pt idx="84">
                  <c:v>2443</c:v>
                </c:pt>
                <c:pt idx="85">
                  <c:v>2143</c:v>
                </c:pt>
                <c:pt idx="86">
                  <c:v>1981</c:v>
                </c:pt>
                <c:pt idx="87">
                  <c:v>1783</c:v>
                </c:pt>
                <c:pt idx="88">
                  <c:v>1589</c:v>
                </c:pt>
                <c:pt idx="89">
                  <c:v>1530</c:v>
                </c:pt>
                <c:pt idx="90">
                  <c:v>1657</c:v>
                </c:pt>
                <c:pt idx="91">
                  <c:v>1758</c:v>
                </c:pt>
                <c:pt idx="92">
                  <c:v>1578</c:v>
                </c:pt>
                <c:pt idx="93">
                  <c:v>1508</c:v>
                </c:pt>
                <c:pt idx="94">
                  <c:v>1382</c:v>
                </c:pt>
                <c:pt idx="95">
                  <c:v>1412</c:v>
                </c:pt>
                <c:pt idx="96">
                  <c:v>1551</c:v>
                </c:pt>
                <c:pt idx="97">
                  <c:v>1715</c:v>
                </c:pt>
                <c:pt idx="98">
                  <c:v>1807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E8FD-43E4-BA1D-0B494D841FF9}"/>
            </c:ext>
          </c:extLst>
        </c:ser>
        <c:ser>
          <c:idx val="2"/>
          <c:order val="2"/>
          <c:tx>
            <c:strRef>
              <c:f>List1!$A$4</c:f>
              <c:strCache>
                <c:ptCount val="1"/>
                <c:pt idx="0">
                  <c:v>Ostatní zdravotničtí pracovníci</c:v>
                </c:pt>
              </c:strCache>
            </c:strRef>
          </c:tx>
          <c:spPr>
            <a:ln w="28575" cap="rnd">
              <a:solidFill>
                <a:schemeClr val="bg1">
                  <a:lumMod val="65000"/>
                </a:schemeClr>
              </a:solidFill>
              <a:round/>
            </a:ln>
            <a:effectLst/>
          </c:spPr>
          <c:marker>
            <c:symbol val="none"/>
          </c:marker>
          <c:dLbls>
            <c:dLbl>
              <c:idx val="98"/>
              <c:layout>
                <c:manualLayout>
                  <c:x val="3.8858924510418199E-3"/>
                  <c:y val="1.9025166212727949E-2"/>
                </c:manualLayout>
              </c:layout>
              <c:dLblPos val="r"/>
              <c:showLegendKey val="0"/>
              <c:showVal val="1"/>
              <c:showCatName val="0"/>
              <c:showSerName val="1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4-E8FD-43E4-BA1D-0B494D841FF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 algn="l">
                  <a:defRPr sz="1200" b="1" i="0" u="none" strike="noStrike" kern="1200" baseline="0">
                    <a:solidFill>
                      <a:schemeClr val="bg1">
                        <a:lumMod val="50000"/>
                      </a:schemeClr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pPr>
                <a:endParaRPr lang="cs-CZ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List1!$B$1:$CV$1</c:f>
              <c:strCache>
                <c:ptCount val="99"/>
                <c:pt idx="0">
                  <c:v>21.10.20</c:v>
                </c:pt>
                <c:pt idx="1">
                  <c:v>22.10.20</c:v>
                </c:pt>
                <c:pt idx="2">
                  <c:v>23.10.20</c:v>
                </c:pt>
                <c:pt idx="3">
                  <c:v>24.10.20</c:v>
                </c:pt>
                <c:pt idx="4">
                  <c:v>25.10.20</c:v>
                </c:pt>
                <c:pt idx="5">
                  <c:v>26.10.20</c:v>
                </c:pt>
                <c:pt idx="6">
                  <c:v>27.10.20</c:v>
                </c:pt>
                <c:pt idx="7">
                  <c:v>28.10.20</c:v>
                </c:pt>
                <c:pt idx="8">
                  <c:v>29.10.20</c:v>
                </c:pt>
                <c:pt idx="9">
                  <c:v>30.10.20</c:v>
                </c:pt>
                <c:pt idx="10">
                  <c:v>31.10.20</c:v>
                </c:pt>
                <c:pt idx="11">
                  <c:v>01.11.20</c:v>
                </c:pt>
                <c:pt idx="12">
                  <c:v>02.11.20</c:v>
                </c:pt>
                <c:pt idx="13">
                  <c:v>03.11.20</c:v>
                </c:pt>
                <c:pt idx="14">
                  <c:v>04.11.20</c:v>
                </c:pt>
                <c:pt idx="15">
                  <c:v>05.11.20</c:v>
                </c:pt>
                <c:pt idx="16">
                  <c:v>06.11.20</c:v>
                </c:pt>
                <c:pt idx="17">
                  <c:v>07.11.20</c:v>
                </c:pt>
                <c:pt idx="18">
                  <c:v>08.11.20</c:v>
                </c:pt>
                <c:pt idx="19">
                  <c:v>09.11.20</c:v>
                </c:pt>
                <c:pt idx="20">
                  <c:v>10.11.20</c:v>
                </c:pt>
                <c:pt idx="21">
                  <c:v>11.11.20</c:v>
                </c:pt>
                <c:pt idx="22">
                  <c:v>12.11.20</c:v>
                </c:pt>
                <c:pt idx="23">
                  <c:v>13.11.20</c:v>
                </c:pt>
                <c:pt idx="24">
                  <c:v>14.11.20</c:v>
                </c:pt>
                <c:pt idx="25">
                  <c:v>15.11.20</c:v>
                </c:pt>
                <c:pt idx="26">
                  <c:v>16.11.20</c:v>
                </c:pt>
                <c:pt idx="27">
                  <c:v>17.11.20</c:v>
                </c:pt>
                <c:pt idx="28">
                  <c:v>18.11.20</c:v>
                </c:pt>
                <c:pt idx="29">
                  <c:v>19.11.20</c:v>
                </c:pt>
                <c:pt idx="30">
                  <c:v>20.11.20</c:v>
                </c:pt>
                <c:pt idx="31">
                  <c:v>21.11.20</c:v>
                </c:pt>
                <c:pt idx="32">
                  <c:v>22.11.20</c:v>
                </c:pt>
                <c:pt idx="33">
                  <c:v>23.11.20</c:v>
                </c:pt>
                <c:pt idx="34">
                  <c:v>24.11.20</c:v>
                </c:pt>
                <c:pt idx="35">
                  <c:v>25.11.20</c:v>
                </c:pt>
                <c:pt idx="36">
                  <c:v>26.11.20</c:v>
                </c:pt>
                <c:pt idx="37">
                  <c:v>27.11.20</c:v>
                </c:pt>
                <c:pt idx="38">
                  <c:v>28.11.20</c:v>
                </c:pt>
                <c:pt idx="39">
                  <c:v>29.11.20</c:v>
                </c:pt>
                <c:pt idx="40">
                  <c:v>30.11.20</c:v>
                </c:pt>
                <c:pt idx="41">
                  <c:v>01.12.20</c:v>
                </c:pt>
                <c:pt idx="42">
                  <c:v>02.12.20</c:v>
                </c:pt>
                <c:pt idx="43">
                  <c:v>03.12.20</c:v>
                </c:pt>
                <c:pt idx="44">
                  <c:v>04.12.20</c:v>
                </c:pt>
                <c:pt idx="45">
                  <c:v>05.12.20</c:v>
                </c:pt>
                <c:pt idx="46">
                  <c:v>06.12.20</c:v>
                </c:pt>
                <c:pt idx="47">
                  <c:v>07.12.20</c:v>
                </c:pt>
                <c:pt idx="48">
                  <c:v>08.12.20</c:v>
                </c:pt>
                <c:pt idx="49">
                  <c:v>09.12.20</c:v>
                </c:pt>
                <c:pt idx="50">
                  <c:v>10.12.20</c:v>
                </c:pt>
                <c:pt idx="51">
                  <c:v>11.12.20</c:v>
                </c:pt>
                <c:pt idx="52">
                  <c:v>12.12.20</c:v>
                </c:pt>
                <c:pt idx="53">
                  <c:v>13.12.20</c:v>
                </c:pt>
                <c:pt idx="54">
                  <c:v>14.12.20</c:v>
                </c:pt>
                <c:pt idx="55">
                  <c:v>15.12.20</c:v>
                </c:pt>
                <c:pt idx="56">
                  <c:v>16.12.20</c:v>
                </c:pt>
                <c:pt idx="57">
                  <c:v>17.12.20</c:v>
                </c:pt>
                <c:pt idx="58">
                  <c:v>18.12.20</c:v>
                </c:pt>
                <c:pt idx="59">
                  <c:v>19.12.20</c:v>
                </c:pt>
                <c:pt idx="60">
                  <c:v>20.12.20</c:v>
                </c:pt>
                <c:pt idx="61">
                  <c:v>21.12.20</c:v>
                </c:pt>
                <c:pt idx="62">
                  <c:v>22.12.20</c:v>
                </c:pt>
                <c:pt idx="63">
                  <c:v>23.12.20</c:v>
                </c:pt>
                <c:pt idx="64">
                  <c:v>24.12.20</c:v>
                </c:pt>
                <c:pt idx="65">
                  <c:v>25.12.20</c:v>
                </c:pt>
                <c:pt idx="66">
                  <c:v>26.12.20</c:v>
                </c:pt>
                <c:pt idx="67">
                  <c:v>27.12.20</c:v>
                </c:pt>
                <c:pt idx="68">
                  <c:v>28.12.20</c:v>
                </c:pt>
                <c:pt idx="69">
                  <c:v>29.12.20</c:v>
                </c:pt>
                <c:pt idx="70">
                  <c:v>30.12.20</c:v>
                </c:pt>
                <c:pt idx="71">
                  <c:v>31.12.20</c:v>
                </c:pt>
                <c:pt idx="72">
                  <c:v>01.01.21</c:v>
                </c:pt>
                <c:pt idx="73">
                  <c:v>02.01.21</c:v>
                </c:pt>
                <c:pt idx="74">
                  <c:v>03.01.21</c:v>
                </c:pt>
                <c:pt idx="75">
                  <c:v>04.01.21</c:v>
                </c:pt>
                <c:pt idx="76">
                  <c:v>05.01.21</c:v>
                </c:pt>
                <c:pt idx="77">
                  <c:v>06.01.21</c:v>
                </c:pt>
                <c:pt idx="78">
                  <c:v>07.01.21</c:v>
                </c:pt>
                <c:pt idx="79">
                  <c:v>08.01.21</c:v>
                </c:pt>
                <c:pt idx="80">
                  <c:v>09.01.21</c:v>
                </c:pt>
                <c:pt idx="81">
                  <c:v>10.01.21</c:v>
                </c:pt>
                <c:pt idx="82">
                  <c:v>11.01.21</c:v>
                </c:pt>
                <c:pt idx="83">
                  <c:v>12.01.21</c:v>
                </c:pt>
                <c:pt idx="84">
                  <c:v>13.01.21</c:v>
                </c:pt>
                <c:pt idx="85">
                  <c:v>14.01.21</c:v>
                </c:pt>
                <c:pt idx="86">
                  <c:v>15.01.21</c:v>
                </c:pt>
                <c:pt idx="87">
                  <c:v>16.01.21</c:v>
                </c:pt>
                <c:pt idx="88">
                  <c:v>17.01.21</c:v>
                </c:pt>
                <c:pt idx="89">
                  <c:v>18.01.21</c:v>
                </c:pt>
                <c:pt idx="90">
                  <c:v>19.01.21</c:v>
                </c:pt>
                <c:pt idx="91">
                  <c:v>20.01.21</c:v>
                </c:pt>
                <c:pt idx="92">
                  <c:v>21.01.21</c:v>
                </c:pt>
                <c:pt idx="93">
                  <c:v>22.01.21</c:v>
                </c:pt>
                <c:pt idx="94">
                  <c:v>23.01.21</c:v>
                </c:pt>
                <c:pt idx="95">
                  <c:v>24.01.21</c:v>
                </c:pt>
                <c:pt idx="96">
                  <c:v>25.01.21</c:v>
                </c:pt>
                <c:pt idx="97">
                  <c:v>26.01.21</c:v>
                </c:pt>
                <c:pt idx="98">
                  <c:v>27.01.21</c:v>
                </c:pt>
              </c:strCache>
            </c:strRef>
          </c:cat>
          <c:val>
            <c:numRef>
              <c:f>List1!$B$4:$CV$4</c:f>
              <c:numCache>
                <c:formatCode>General</c:formatCode>
                <c:ptCount val="99"/>
                <c:pt idx="0">
                  <c:v>3013</c:v>
                </c:pt>
                <c:pt idx="1">
                  <c:v>3278</c:v>
                </c:pt>
                <c:pt idx="2">
                  <c:v>3475</c:v>
                </c:pt>
                <c:pt idx="3">
                  <c:v>3528</c:v>
                </c:pt>
                <c:pt idx="4">
                  <c:v>3391</c:v>
                </c:pt>
                <c:pt idx="5">
                  <c:v>3330</c:v>
                </c:pt>
                <c:pt idx="6">
                  <c:v>3596</c:v>
                </c:pt>
                <c:pt idx="7">
                  <c:v>3755</c:v>
                </c:pt>
                <c:pt idx="8">
                  <c:v>3610</c:v>
                </c:pt>
                <c:pt idx="9">
                  <c:v>3534</c:v>
                </c:pt>
                <c:pt idx="10">
                  <c:v>3356</c:v>
                </c:pt>
                <c:pt idx="11">
                  <c:v>3070</c:v>
                </c:pt>
                <c:pt idx="12">
                  <c:v>2915</c:v>
                </c:pt>
                <c:pt idx="13">
                  <c:v>3135</c:v>
                </c:pt>
                <c:pt idx="14">
                  <c:v>3373</c:v>
                </c:pt>
                <c:pt idx="15">
                  <c:v>3111</c:v>
                </c:pt>
                <c:pt idx="16">
                  <c:v>2873</c:v>
                </c:pt>
                <c:pt idx="17">
                  <c:v>2855</c:v>
                </c:pt>
                <c:pt idx="18">
                  <c:v>2466</c:v>
                </c:pt>
                <c:pt idx="19">
                  <c:v>2229</c:v>
                </c:pt>
                <c:pt idx="20">
                  <c:v>2318</c:v>
                </c:pt>
                <c:pt idx="21">
                  <c:v>2441</c:v>
                </c:pt>
                <c:pt idx="22">
                  <c:v>2253</c:v>
                </c:pt>
                <c:pt idx="23">
                  <c:v>2061</c:v>
                </c:pt>
                <c:pt idx="24">
                  <c:v>1864</c:v>
                </c:pt>
                <c:pt idx="25">
                  <c:v>1654</c:v>
                </c:pt>
                <c:pt idx="26">
                  <c:v>1552</c:v>
                </c:pt>
                <c:pt idx="27">
                  <c:v>1590</c:v>
                </c:pt>
                <c:pt idx="28">
                  <c:v>1695</c:v>
                </c:pt>
                <c:pt idx="29">
                  <c:v>1577</c:v>
                </c:pt>
                <c:pt idx="30">
                  <c:v>1497</c:v>
                </c:pt>
                <c:pt idx="31">
                  <c:v>1350</c:v>
                </c:pt>
                <c:pt idx="32">
                  <c:v>1192</c:v>
                </c:pt>
                <c:pt idx="33">
                  <c:v>1150</c:v>
                </c:pt>
                <c:pt idx="34">
                  <c:v>1244</c:v>
                </c:pt>
                <c:pt idx="35">
                  <c:v>1321</c:v>
                </c:pt>
                <c:pt idx="36">
                  <c:v>1210</c:v>
                </c:pt>
                <c:pt idx="37">
                  <c:v>1248</c:v>
                </c:pt>
                <c:pt idx="38">
                  <c:v>1099</c:v>
                </c:pt>
                <c:pt idx="39">
                  <c:v>947</c:v>
                </c:pt>
                <c:pt idx="40">
                  <c:v>925</c:v>
                </c:pt>
                <c:pt idx="41">
                  <c:v>1052</c:v>
                </c:pt>
                <c:pt idx="42">
                  <c:v>1157</c:v>
                </c:pt>
                <c:pt idx="43">
                  <c:v>1100</c:v>
                </c:pt>
                <c:pt idx="44">
                  <c:v>1088</c:v>
                </c:pt>
                <c:pt idx="45">
                  <c:v>1048</c:v>
                </c:pt>
                <c:pt idx="46">
                  <c:v>980</c:v>
                </c:pt>
                <c:pt idx="47">
                  <c:v>1037</c:v>
                </c:pt>
                <c:pt idx="48">
                  <c:v>1149</c:v>
                </c:pt>
                <c:pt idx="49">
                  <c:v>1294</c:v>
                </c:pt>
                <c:pt idx="50">
                  <c:v>1241</c:v>
                </c:pt>
                <c:pt idx="51">
                  <c:v>1239</c:v>
                </c:pt>
                <c:pt idx="52">
                  <c:v>1204</c:v>
                </c:pt>
                <c:pt idx="53">
                  <c:v>1133</c:v>
                </c:pt>
                <c:pt idx="54">
                  <c:v>1169</c:v>
                </c:pt>
                <c:pt idx="55">
                  <c:v>1296</c:v>
                </c:pt>
                <c:pt idx="56">
                  <c:v>1433</c:v>
                </c:pt>
                <c:pt idx="57">
                  <c:v>1370</c:v>
                </c:pt>
                <c:pt idx="58">
                  <c:v>1369</c:v>
                </c:pt>
                <c:pt idx="59">
                  <c:v>1323</c:v>
                </c:pt>
                <c:pt idx="60">
                  <c:v>1264</c:v>
                </c:pt>
                <c:pt idx="61">
                  <c:v>1296</c:v>
                </c:pt>
                <c:pt idx="62">
                  <c:v>1450</c:v>
                </c:pt>
                <c:pt idx="63">
                  <c:v>1683</c:v>
                </c:pt>
                <c:pt idx="64">
                  <c:v>1558</c:v>
                </c:pt>
                <c:pt idx="65">
                  <c:v>1444</c:v>
                </c:pt>
                <c:pt idx="66">
                  <c:v>1356</c:v>
                </c:pt>
                <c:pt idx="67">
                  <c:v>1289</c:v>
                </c:pt>
                <c:pt idx="68">
                  <c:v>1388</c:v>
                </c:pt>
                <c:pt idx="69">
                  <c:v>1640</c:v>
                </c:pt>
                <c:pt idx="70">
                  <c:v>1909</c:v>
                </c:pt>
                <c:pt idx="71">
                  <c:v>1908</c:v>
                </c:pt>
                <c:pt idx="72">
                  <c:v>1731</c:v>
                </c:pt>
                <c:pt idx="73">
                  <c:v>1604</c:v>
                </c:pt>
                <c:pt idx="74">
                  <c:v>1639</c:v>
                </c:pt>
                <c:pt idx="75">
                  <c:v>1890</c:v>
                </c:pt>
                <c:pt idx="76">
                  <c:v>2092</c:v>
                </c:pt>
                <c:pt idx="77">
                  <c:v>2285</c:v>
                </c:pt>
                <c:pt idx="78">
                  <c:v>2198</c:v>
                </c:pt>
                <c:pt idx="79">
                  <c:v>2115</c:v>
                </c:pt>
                <c:pt idx="80">
                  <c:v>1901</c:v>
                </c:pt>
                <c:pt idx="81">
                  <c:v>1791</c:v>
                </c:pt>
                <c:pt idx="82">
                  <c:v>1936</c:v>
                </c:pt>
                <c:pt idx="83">
                  <c:v>2006</c:v>
                </c:pt>
                <c:pt idx="84">
                  <c:v>2138</c:v>
                </c:pt>
                <c:pt idx="85">
                  <c:v>1903</c:v>
                </c:pt>
                <c:pt idx="86">
                  <c:v>1781</c:v>
                </c:pt>
                <c:pt idx="87">
                  <c:v>1608</c:v>
                </c:pt>
                <c:pt idx="88">
                  <c:v>1404</c:v>
                </c:pt>
                <c:pt idx="89">
                  <c:v>1364</c:v>
                </c:pt>
                <c:pt idx="90">
                  <c:v>1485</c:v>
                </c:pt>
                <c:pt idx="91">
                  <c:v>1560</c:v>
                </c:pt>
                <c:pt idx="92">
                  <c:v>1462</c:v>
                </c:pt>
                <c:pt idx="93">
                  <c:v>1386</c:v>
                </c:pt>
                <c:pt idx="94">
                  <c:v>1270</c:v>
                </c:pt>
                <c:pt idx="95">
                  <c:v>1298</c:v>
                </c:pt>
                <c:pt idx="96">
                  <c:v>1424</c:v>
                </c:pt>
                <c:pt idx="97">
                  <c:v>1544</c:v>
                </c:pt>
                <c:pt idx="98">
                  <c:v>1655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E8FD-43E4-BA1D-0B494D841FF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04314152"/>
        <c:axId val="604312192"/>
      </c:lineChart>
      <c:catAx>
        <c:axId val="6043141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cs-CZ"/>
          </a:p>
        </c:txPr>
        <c:crossAx val="604312192"/>
        <c:crosses val="autoZero"/>
        <c:auto val="1"/>
        <c:lblAlgn val="ctr"/>
        <c:lblOffset val="100"/>
        <c:tickLblSkip val="7"/>
        <c:noMultiLvlLbl val="0"/>
      </c:catAx>
      <c:valAx>
        <c:axId val="6043121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cs-CZ"/>
          </a:p>
        </c:txPr>
        <c:crossAx val="6043141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Zástupný symbol pro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8F9534-E31E-47A6-B3B5-39567348889D}" type="datetimeFigureOut">
              <a:rPr lang="cs-CZ" smtClean="0"/>
              <a:t>29.01.2021</a:t>
            </a:fld>
            <a:endParaRPr lang="cs-CZ"/>
          </a:p>
        </p:txBody>
      </p:sp>
      <p:sp>
        <p:nvSpPr>
          <p:cNvPr id="4" name="Zástupný symbol pro obrázek snímk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Zástupný symbol pro poznámk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3B4F48-45DA-4A93-94D7-4559DBB1A6C9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6127701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75033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62503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919384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3B4F48-45DA-4A93-94D7-4559DBB1A6C9}" type="slidenum">
              <a:rPr lang="cs-CZ" smtClean="0"/>
              <a:t>23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6475138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557664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339943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309660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402AD0F-0DC9-4FF9-A1AD-81BDA829852F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850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402AD0F-0DC9-4FF9-A1AD-81BDA829852F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86537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810355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907864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595359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tmp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mp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5.svg"/><Relationship Id="rId5" Type="http://schemas.openxmlformats.org/officeDocument/2006/relationships/image" Target="../media/image11.png"/><Relationship Id="rId4" Type="http://schemas.openxmlformats.org/officeDocument/2006/relationships/image" Target="../media/image3.sv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14.png"/><Relationship Id="rId5" Type="http://schemas.openxmlformats.org/officeDocument/2006/relationships/image" Target="../media/image5.svg"/><Relationship Id="rId4" Type="http://schemas.openxmlformats.org/officeDocument/2006/relationships/image" Target="../media/image13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14.png"/><Relationship Id="rId5" Type="http://schemas.openxmlformats.org/officeDocument/2006/relationships/image" Target="../media/image5.svg"/><Relationship Id="rId4" Type="http://schemas.openxmlformats.org/officeDocument/2006/relationships/image" Target="../media/image13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14.png"/><Relationship Id="rId5" Type="http://schemas.openxmlformats.org/officeDocument/2006/relationships/image" Target="../media/image5.svg"/><Relationship Id="rId4" Type="http://schemas.openxmlformats.org/officeDocument/2006/relationships/image" Target="../media/image13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3.sv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14.png"/><Relationship Id="rId5" Type="http://schemas.openxmlformats.org/officeDocument/2006/relationships/image" Target="../media/image5.svg"/><Relationship Id="rId4" Type="http://schemas.openxmlformats.org/officeDocument/2006/relationships/image" Target="../media/image13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5.svg"/><Relationship Id="rId5" Type="http://schemas.openxmlformats.org/officeDocument/2006/relationships/image" Target="../media/image11.png"/><Relationship Id="rId4" Type="http://schemas.openxmlformats.org/officeDocument/2006/relationships/image" Target="../media/image3.sv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tmp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mp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5.xml"/><Relationship Id="rId6" Type="http://schemas.openxmlformats.org/officeDocument/2006/relationships/image" Target="NULL"/><Relationship Id="rId5" Type="http://schemas.openxmlformats.org/officeDocument/2006/relationships/image" Target="../media/image22.png"/><Relationship Id="rId4" Type="http://schemas.openxmlformats.org/officeDocument/2006/relationships/image" Target="NUL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25.png"/><Relationship Id="rId5" Type="http://schemas.openxmlformats.org/officeDocument/2006/relationships/image" Target="NULL"/><Relationship Id="rId4" Type="http://schemas.openxmlformats.org/officeDocument/2006/relationships/image" Target="../media/image24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25.png"/><Relationship Id="rId5" Type="http://schemas.openxmlformats.org/officeDocument/2006/relationships/image" Target="NULL"/><Relationship Id="rId4" Type="http://schemas.openxmlformats.org/officeDocument/2006/relationships/image" Target="../media/image24.pn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25.png"/><Relationship Id="rId5" Type="http://schemas.openxmlformats.org/officeDocument/2006/relationships/image" Target="NULL"/><Relationship Id="rId4" Type="http://schemas.openxmlformats.org/officeDocument/2006/relationships/image" Target="../media/image24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5.xml"/><Relationship Id="rId6" Type="http://schemas.openxmlformats.org/officeDocument/2006/relationships/image" Target="NUL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25.png"/><Relationship Id="rId5" Type="http://schemas.openxmlformats.org/officeDocument/2006/relationships/image" Target="NULL"/><Relationship Id="rId4" Type="http://schemas.openxmlformats.org/officeDocument/2006/relationships/image" Target="../media/image24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5.xml"/><Relationship Id="rId6" Type="http://schemas.openxmlformats.org/officeDocument/2006/relationships/image" Target="NULL"/><Relationship Id="rId5" Type="http://schemas.openxmlformats.org/officeDocument/2006/relationships/image" Target="../media/image22.png"/><Relationship Id="rId4" Type="http://schemas.openxmlformats.org/officeDocument/2006/relationships/image" Target="NUL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tmp"/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6.xml"/><Relationship Id="rId6" Type="http://schemas.openxmlformats.org/officeDocument/2006/relationships/image" Target="NULL"/><Relationship Id="rId5" Type="http://schemas.openxmlformats.org/officeDocument/2006/relationships/image" Target="../media/image31.png"/><Relationship Id="rId4" Type="http://schemas.openxmlformats.org/officeDocument/2006/relationships/image" Target="../media/image14.pn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6.xml"/><Relationship Id="rId6" Type="http://schemas.openxmlformats.org/officeDocument/2006/relationships/image" Target="NULL"/><Relationship Id="rId5" Type="http://schemas.openxmlformats.org/officeDocument/2006/relationships/image" Target="../media/image31.png"/><Relationship Id="rId4" Type="http://schemas.openxmlformats.org/officeDocument/2006/relationships/image" Target="../media/image14.pn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6.xml"/><Relationship Id="rId6" Type="http://schemas.openxmlformats.org/officeDocument/2006/relationships/image" Target="NULL"/><Relationship Id="rId5" Type="http://schemas.openxmlformats.org/officeDocument/2006/relationships/image" Target="../media/image31.png"/><Relationship Id="rId4" Type="http://schemas.openxmlformats.org/officeDocument/2006/relationships/image" Target="../media/image32.png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6.xml"/><Relationship Id="rId6" Type="http://schemas.openxmlformats.org/officeDocument/2006/relationships/image" Target="NUL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tmp"/><Relationship Id="rId1" Type="http://schemas.openxmlformats.org/officeDocument/2006/relationships/slideMaster" Target="../slideMasters/slideMaster6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40.svg"/><Relationship Id="rId5" Type="http://schemas.openxmlformats.org/officeDocument/2006/relationships/image" Target="../media/image11.png"/><Relationship Id="rId4" Type="http://schemas.openxmlformats.org/officeDocument/2006/relationships/image" Target="../media/image70.sv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14.png"/><Relationship Id="rId5" Type="http://schemas.openxmlformats.org/officeDocument/2006/relationships/image" Target="../media/image40.svg"/><Relationship Id="rId4" Type="http://schemas.openxmlformats.org/officeDocument/2006/relationships/image" Target="../media/image13.pn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14.png"/><Relationship Id="rId5" Type="http://schemas.openxmlformats.org/officeDocument/2006/relationships/image" Target="../media/image40.svg"/><Relationship Id="rId4" Type="http://schemas.openxmlformats.org/officeDocument/2006/relationships/image" Target="../media/image1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14.png"/><Relationship Id="rId5" Type="http://schemas.openxmlformats.org/officeDocument/2006/relationships/image" Target="../media/image40.svg"/><Relationship Id="rId4" Type="http://schemas.openxmlformats.org/officeDocument/2006/relationships/image" Target="../media/image13.png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70.sv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14.png"/><Relationship Id="rId5" Type="http://schemas.openxmlformats.org/officeDocument/2006/relationships/image" Target="../media/image40.svg"/><Relationship Id="rId4" Type="http://schemas.openxmlformats.org/officeDocument/2006/relationships/image" Target="../media/image13.png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40.svg"/><Relationship Id="rId5" Type="http://schemas.openxmlformats.org/officeDocument/2006/relationships/image" Target="../media/image11.png"/><Relationship Id="rId4" Type="http://schemas.openxmlformats.org/officeDocument/2006/relationships/image" Target="../media/image70.svg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tmp"/><Relationship Id="rId1" Type="http://schemas.openxmlformats.org/officeDocument/2006/relationships/slideMaster" Target="../slideMasters/slideMaster7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2.svg"/><Relationship Id="rId5" Type="http://schemas.openxmlformats.org/officeDocument/2006/relationships/image" Target="../media/image9.png"/><Relationship Id="rId4" Type="http://schemas.openxmlformats.org/officeDocument/2006/relationships/image" Target="../media/image5.emf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délník 8">
            <a:extLst>
              <a:ext uri="{FF2B5EF4-FFF2-40B4-BE49-F238E27FC236}">
                <a16:creationId xmlns:a16="http://schemas.microsoft.com/office/drawing/2014/main" id="{CCA52EFB-82F9-447B-B7F3-826EC4CD9CBF}"/>
              </a:ext>
            </a:extLst>
          </p:cNvPr>
          <p:cNvSpPr/>
          <p:nvPr userDrawn="1"/>
        </p:nvSpPr>
        <p:spPr>
          <a:xfrm>
            <a:off x="0" y="0"/>
            <a:ext cx="12192000" cy="3693111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71BE36A2-70AC-4C89-89C4-238AB82AA6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503487"/>
            <a:ext cx="12192000" cy="1189622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DC3DEF16-12AD-4266-89B6-935870F017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93110"/>
            <a:ext cx="9144000" cy="1564690"/>
          </a:xfrm>
        </p:spPr>
        <p:txBody>
          <a:bodyPr anchor="ctr"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 dirty="0"/>
              <a:t>Kliknutím můžete upravit styl předlohy.</a:t>
            </a:r>
          </a:p>
        </p:txBody>
      </p:sp>
      <p:grpSp>
        <p:nvGrpSpPr>
          <p:cNvPr id="11" name="Skupina 10">
            <a:extLst>
              <a:ext uri="{FF2B5EF4-FFF2-40B4-BE49-F238E27FC236}">
                <a16:creationId xmlns:a16="http://schemas.microsoft.com/office/drawing/2014/main" id="{6CF3A5FA-C42D-4E34-9D77-74D10308ACF3}"/>
              </a:ext>
            </a:extLst>
          </p:cNvPr>
          <p:cNvGrpSpPr/>
          <p:nvPr userDrawn="1"/>
        </p:nvGrpSpPr>
        <p:grpSpPr>
          <a:xfrm>
            <a:off x="2325580" y="790894"/>
            <a:ext cx="7540840" cy="921700"/>
            <a:chOff x="2441360" y="790894"/>
            <a:chExt cx="7540840" cy="921700"/>
          </a:xfrm>
        </p:grpSpPr>
        <p:pic>
          <p:nvPicPr>
            <p:cNvPr id="8" name="Obrázek 7">
              <a:extLst>
                <a:ext uri="{FF2B5EF4-FFF2-40B4-BE49-F238E27FC236}">
                  <a16:creationId xmlns:a16="http://schemas.microsoft.com/office/drawing/2014/main" id="{B198CE6B-E463-4B26-AD17-D57305EBAE8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1893"/>
            <a:stretch/>
          </p:blipFill>
          <p:spPr>
            <a:xfrm>
              <a:off x="2441360" y="790894"/>
              <a:ext cx="3426781" cy="921700"/>
            </a:xfrm>
            <a:prstGeom prst="rect">
              <a:avLst/>
            </a:prstGeom>
          </p:spPr>
        </p:pic>
        <p:pic>
          <p:nvPicPr>
            <p:cNvPr id="10" name="Obrázek 9">
              <a:extLst>
                <a:ext uri="{FF2B5EF4-FFF2-40B4-BE49-F238E27FC236}">
                  <a16:creationId xmlns:a16="http://schemas.microsoft.com/office/drawing/2014/main" id="{911BFECC-788F-4A5A-B297-6CA8846F01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698"/>
            <a:stretch/>
          </p:blipFill>
          <p:spPr>
            <a:xfrm>
              <a:off x="5800078" y="790894"/>
              <a:ext cx="4182122" cy="921700"/>
            </a:xfrm>
            <a:prstGeom prst="rect">
              <a:avLst/>
            </a:prstGeom>
          </p:spPr>
        </p:pic>
      </p:grpSp>
      <p:pic>
        <p:nvPicPr>
          <p:cNvPr id="12" name="Obrázek 11">
            <a:extLst>
              <a:ext uri="{FF2B5EF4-FFF2-40B4-BE49-F238E27FC236}">
                <a16:creationId xmlns:a16="http://schemas.microsoft.com/office/drawing/2014/main" id="{9EE90BA2-9181-43A3-8D17-C7D721FC34C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3566" y="6040340"/>
            <a:ext cx="964869" cy="639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4096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8CA5674-FB0A-4B19-8FB4-5CF5044766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F4230AB3-D2AD-45BC-85DB-046467DE83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/>
              <a:t>Kliknutím můžete upravit styl předlohy.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A872D9D4-A57E-41C8-9629-F68D608AF1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372E0-D1EA-4D25-BE4C-23FE088892DD}" type="datetimeFigureOut">
              <a:rPr lang="cs-CZ" smtClean="0"/>
              <a:t>29.01.2021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85DE884D-C789-454C-AC8B-96FD6CD5EB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1ECC7C78-77AF-40BD-BEFA-C3A6FDC5B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0CA94-515B-48E4-BC7A-5C157EDFDD11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1574384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507854E-FA44-44FA-8044-959A98ED2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5B5CD4F0-5E93-44A8-98D5-3B8A295DD0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AC3686EF-3BC3-4EAD-9076-CECC44E147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372E0-D1EA-4D25-BE4C-23FE088892DD}" type="datetimeFigureOut">
              <a:rPr lang="cs-CZ" smtClean="0"/>
              <a:t>29.01.2021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B98635B0-7A42-4E3A-BFA9-440EE1D40F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FE364D61-8F8B-4BD1-B45C-708E4F369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0CA94-515B-48E4-BC7A-5C157EDFDD11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7560601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oddí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A199CC4-282B-4F18-8959-5E2FC8B108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6A89D34A-4EA2-42E4-8505-4CBA71483E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17EA6CEA-80BC-4FDD-8B7E-A066C760F6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372E0-D1EA-4D25-BE4C-23FE088892DD}" type="datetimeFigureOut">
              <a:rPr lang="cs-CZ" smtClean="0"/>
              <a:t>29.01.2021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FC1DBD95-547C-49B6-8228-24A6A17BB7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02AF0C15-6598-44BF-98B5-8F57053E39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0CA94-515B-48E4-BC7A-5C157EDFDD11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1913981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4735F1E-E833-440F-B93B-526CC2421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35687251-4E6D-415C-BA31-EF4E6BED444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obsah 3">
            <a:extLst>
              <a:ext uri="{FF2B5EF4-FFF2-40B4-BE49-F238E27FC236}">
                <a16:creationId xmlns:a16="http://schemas.microsoft.com/office/drawing/2014/main" id="{EDC06AE3-670E-4AED-AA94-8C4A9291F5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10874265-8118-43EB-AA02-B4CE31376B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372E0-D1EA-4D25-BE4C-23FE088892DD}" type="datetimeFigureOut">
              <a:rPr lang="cs-CZ" smtClean="0"/>
              <a:t>29.01.2021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F1297741-3ACF-41E5-A1A4-9933ACB370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DDDCCE41-B5E6-4DE5-B8BB-2EFC9E73F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0CA94-515B-48E4-BC7A-5C157EDFDD11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7468681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324B7FB-F045-48AC-AFD1-F4A83ED1F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11A54C34-8985-4BD0-9B80-E397DEFD15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Zástupný obsah 3">
            <a:extLst>
              <a:ext uri="{FF2B5EF4-FFF2-40B4-BE49-F238E27FC236}">
                <a16:creationId xmlns:a16="http://schemas.microsoft.com/office/drawing/2014/main" id="{A250480F-3C8C-4AEA-BC08-910212D234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text 4">
            <a:extLst>
              <a:ext uri="{FF2B5EF4-FFF2-40B4-BE49-F238E27FC236}">
                <a16:creationId xmlns:a16="http://schemas.microsoft.com/office/drawing/2014/main" id="{36C53E83-C66D-484D-B4BC-787A4D4DFDD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6" name="Zástupný obsah 5">
            <a:extLst>
              <a:ext uri="{FF2B5EF4-FFF2-40B4-BE49-F238E27FC236}">
                <a16:creationId xmlns:a16="http://schemas.microsoft.com/office/drawing/2014/main" id="{54681400-F85F-44EB-BCDC-C02B5606744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7" name="Zástupný symbol pro datum 6">
            <a:extLst>
              <a:ext uri="{FF2B5EF4-FFF2-40B4-BE49-F238E27FC236}">
                <a16:creationId xmlns:a16="http://schemas.microsoft.com/office/drawing/2014/main" id="{1FB4CCDD-9DDC-4865-8A20-A7D021B5BB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372E0-D1EA-4D25-BE4C-23FE088892DD}" type="datetimeFigureOut">
              <a:rPr lang="cs-CZ" smtClean="0"/>
              <a:t>29.01.2021</a:t>
            </a:fld>
            <a:endParaRPr lang="cs-CZ"/>
          </a:p>
        </p:txBody>
      </p:sp>
      <p:sp>
        <p:nvSpPr>
          <p:cNvPr id="8" name="Zástupný symbol pro zápatí 7">
            <a:extLst>
              <a:ext uri="{FF2B5EF4-FFF2-40B4-BE49-F238E27FC236}">
                <a16:creationId xmlns:a16="http://schemas.microsoft.com/office/drawing/2014/main" id="{77492514-1665-433F-925A-FC5A45340F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9" name="Zástupný symbol pro číslo snímku 8">
            <a:extLst>
              <a:ext uri="{FF2B5EF4-FFF2-40B4-BE49-F238E27FC236}">
                <a16:creationId xmlns:a16="http://schemas.microsoft.com/office/drawing/2014/main" id="{68B13B76-6485-4DE3-9F4F-CE8DFF829D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0CA94-515B-48E4-BC7A-5C157EDFDD11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574182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enom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A87BFB1-8274-4637-A7D2-3D80AD844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datum 2">
            <a:extLst>
              <a:ext uri="{FF2B5EF4-FFF2-40B4-BE49-F238E27FC236}">
                <a16:creationId xmlns:a16="http://schemas.microsoft.com/office/drawing/2014/main" id="{104C3CE6-5CA3-4DB8-B83B-D495CB8F39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372E0-D1EA-4D25-BE4C-23FE088892DD}" type="datetimeFigureOut">
              <a:rPr lang="cs-CZ" smtClean="0"/>
              <a:t>29.01.2021</a:t>
            </a:fld>
            <a:endParaRPr lang="cs-CZ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5694BE5F-C880-47D9-923E-1166D5A220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Zástupný symbol pro číslo snímku 4">
            <a:extLst>
              <a:ext uri="{FF2B5EF4-FFF2-40B4-BE49-F238E27FC236}">
                <a16:creationId xmlns:a16="http://schemas.microsoft.com/office/drawing/2014/main" id="{70DCA6CD-8D99-4E41-A9EA-9CDC43AF1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0CA94-515B-48E4-BC7A-5C157EDFDD11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54107831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datum 1">
            <a:extLst>
              <a:ext uri="{FF2B5EF4-FFF2-40B4-BE49-F238E27FC236}">
                <a16:creationId xmlns:a16="http://schemas.microsoft.com/office/drawing/2014/main" id="{403822AE-F9B6-45BD-8873-79EB11419F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372E0-D1EA-4D25-BE4C-23FE088892DD}" type="datetimeFigureOut">
              <a:rPr lang="cs-CZ" smtClean="0"/>
              <a:t>29.01.2021</a:t>
            </a:fld>
            <a:endParaRPr lang="cs-CZ"/>
          </a:p>
        </p:txBody>
      </p:sp>
      <p:sp>
        <p:nvSpPr>
          <p:cNvPr id="3" name="Zástupný symbol pro zápatí 2">
            <a:extLst>
              <a:ext uri="{FF2B5EF4-FFF2-40B4-BE49-F238E27FC236}">
                <a16:creationId xmlns:a16="http://schemas.microsoft.com/office/drawing/2014/main" id="{0987310D-8E2B-4E85-80FC-32FACDF71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CFD11B76-964A-4A24-B965-384A3D218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0CA94-515B-48E4-BC7A-5C157EDFDD11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72540606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E1F2D51-F022-471F-AA04-A33BFD9A17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3E0D267B-6B08-4799-9C80-972BC74AF9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5D5B1AAB-A5FA-4196-BA08-0AA6532986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82E0A624-801B-4FF7-8B04-D9B8EA4D55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372E0-D1EA-4D25-BE4C-23FE088892DD}" type="datetimeFigureOut">
              <a:rPr lang="cs-CZ" smtClean="0"/>
              <a:t>29.01.2021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4E2A93BC-3EC9-455C-A08C-AA72ACB875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573628FC-79DA-425D-BE12-F0EE933A93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0CA94-515B-48E4-BC7A-5C157EDFDD11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64753538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28122C9-E4D7-4811-9AAD-1169AD9AA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symbol obrázku 2">
            <a:extLst>
              <a:ext uri="{FF2B5EF4-FFF2-40B4-BE49-F238E27FC236}">
                <a16:creationId xmlns:a16="http://schemas.microsoft.com/office/drawing/2014/main" id="{82A72C71-61D0-498D-8289-1DD7061C376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cs-CZ"/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24DE5336-504A-471A-A98E-1D9FF4E484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3A19190E-14C1-4F58-B55A-B6055A67E5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372E0-D1EA-4D25-BE4C-23FE088892DD}" type="datetimeFigureOut">
              <a:rPr lang="cs-CZ" smtClean="0"/>
              <a:t>29.01.2021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E910AD24-037E-40DF-86D7-568BBC467E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BA6131B4-BCBD-409D-B696-4CF480B804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0CA94-515B-48E4-BC7A-5C157EDFDD11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61522647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834CA9E-C6DC-4DC9-BA5C-6428F6C46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448D6F5C-DFE8-414D-8CE7-B908E04406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661D3C40-8C83-491C-B308-E57EE6201C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372E0-D1EA-4D25-BE4C-23FE088892DD}" type="datetimeFigureOut">
              <a:rPr lang="cs-CZ" smtClean="0"/>
              <a:t>29.01.2021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83714EEA-10FF-4716-AD72-5F9D91CE77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10CFCA6F-8811-4BAC-9756-A6BA0088D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0CA94-515B-48E4-BC7A-5C157EDFDD11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9917176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délník 9">
            <a:extLst>
              <a:ext uri="{FF2B5EF4-FFF2-40B4-BE49-F238E27FC236}">
                <a16:creationId xmlns:a16="http://schemas.microsoft.com/office/drawing/2014/main" id="{5920C5AB-7E0D-4B8A-92A9-7DA47D440BBD}"/>
              </a:ext>
            </a:extLst>
          </p:cNvPr>
          <p:cNvSpPr/>
          <p:nvPr userDrawn="1"/>
        </p:nvSpPr>
        <p:spPr>
          <a:xfrm>
            <a:off x="0" y="0"/>
            <a:ext cx="12192000" cy="1305017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5CD1A40D-4F09-4D08-916F-43B796F44A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739" y="1825625"/>
            <a:ext cx="11487705" cy="4351338"/>
          </a:xfrm>
        </p:spPr>
        <p:txBody>
          <a:bodyPr/>
          <a:lstStyle/>
          <a:p>
            <a:pPr lvl="0"/>
            <a:r>
              <a:rPr lang="cs-CZ" dirty="0"/>
              <a:t>Po kliknutí můžete upravovat styly textu v předloze.</a:t>
            </a:r>
          </a:p>
          <a:p>
            <a:pPr lvl="1"/>
            <a:r>
              <a:rPr lang="cs-CZ" dirty="0"/>
              <a:t>Druhá úroveň</a:t>
            </a:r>
          </a:p>
          <a:p>
            <a:pPr lvl="2"/>
            <a:r>
              <a:rPr lang="cs-CZ" dirty="0"/>
              <a:t>Třetí úroveň</a:t>
            </a:r>
          </a:p>
          <a:p>
            <a:pPr lvl="3"/>
            <a:r>
              <a:rPr lang="cs-CZ" dirty="0"/>
              <a:t>Čtvrtá úroveň</a:t>
            </a:r>
          </a:p>
          <a:p>
            <a:pPr lvl="4"/>
            <a:r>
              <a:rPr lang="cs-CZ" dirty="0"/>
              <a:t>Pátá úroveň</a:t>
            </a:r>
          </a:p>
        </p:txBody>
      </p:sp>
      <p:sp>
        <p:nvSpPr>
          <p:cNvPr id="14" name="Nadpis 1">
            <a:extLst>
              <a:ext uri="{FF2B5EF4-FFF2-40B4-BE49-F238E27FC236}">
                <a16:creationId xmlns:a16="http://schemas.microsoft.com/office/drawing/2014/main" id="{635F49FF-6718-4CE1-A42C-74D8FC3B42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740" y="0"/>
            <a:ext cx="6507332" cy="1305016"/>
          </a:xfrm>
        </p:spPr>
        <p:txBody>
          <a:bodyPr>
            <a:no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cs-CZ" dirty="0"/>
              <a:t>Kliknutím lze upravit styl.</a:t>
            </a:r>
          </a:p>
        </p:txBody>
      </p:sp>
      <p:grpSp>
        <p:nvGrpSpPr>
          <p:cNvPr id="15" name="Skupina 14">
            <a:extLst>
              <a:ext uri="{FF2B5EF4-FFF2-40B4-BE49-F238E27FC236}">
                <a16:creationId xmlns:a16="http://schemas.microsoft.com/office/drawing/2014/main" id="{A5367FD4-1AA0-460C-B73C-7D7567665B93}"/>
              </a:ext>
            </a:extLst>
          </p:cNvPr>
          <p:cNvGrpSpPr/>
          <p:nvPr userDrawn="1"/>
        </p:nvGrpSpPr>
        <p:grpSpPr>
          <a:xfrm>
            <a:off x="7146337" y="420847"/>
            <a:ext cx="4962987" cy="635942"/>
            <a:chOff x="3783104" y="781489"/>
            <a:chExt cx="6199096" cy="931105"/>
          </a:xfrm>
        </p:grpSpPr>
        <p:pic>
          <p:nvPicPr>
            <p:cNvPr id="16" name="Obrázek 15">
              <a:extLst>
                <a:ext uri="{FF2B5EF4-FFF2-40B4-BE49-F238E27FC236}">
                  <a16:creationId xmlns:a16="http://schemas.microsoft.com/office/drawing/2014/main" id="{36D59138-B214-4FC1-9898-96D78BF9475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1893"/>
            <a:stretch/>
          </p:blipFill>
          <p:spPr>
            <a:xfrm>
              <a:off x="3783104" y="781489"/>
              <a:ext cx="3426781" cy="921700"/>
            </a:xfrm>
            <a:prstGeom prst="rect">
              <a:avLst/>
            </a:prstGeom>
          </p:spPr>
        </p:pic>
        <p:pic>
          <p:nvPicPr>
            <p:cNvPr id="17" name="Obrázek 16">
              <a:extLst>
                <a:ext uri="{FF2B5EF4-FFF2-40B4-BE49-F238E27FC236}">
                  <a16:creationId xmlns:a16="http://schemas.microsoft.com/office/drawing/2014/main" id="{C99D30FB-B17A-485F-8C33-36B649E5FF8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698"/>
            <a:stretch/>
          </p:blipFill>
          <p:spPr>
            <a:xfrm>
              <a:off x="5800078" y="790894"/>
              <a:ext cx="4182122" cy="9217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122500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4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vislý nadpis 1">
            <a:extLst>
              <a:ext uri="{FF2B5EF4-FFF2-40B4-BE49-F238E27FC236}">
                <a16:creationId xmlns:a16="http://schemas.microsoft.com/office/drawing/2014/main" id="{D3BECC2E-D113-49B6-9AAF-DF052B865C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256D68D0-D22A-46EB-B6CA-1819BE8817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D8ED1F7E-94A7-4F3A-A43F-DEB7E61C37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372E0-D1EA-4D25-BE4C-23FE088892DD}" type="datetimeFigureOut">
              <a:rPr lang="cs-CZ" smtClean="0"/>
              <a:t>29.01.2021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E18F2396-0618-472D-B7D0-F7870BB81F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12DB991D-A741-4F1C-884F-D796E2E3CF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0CA94-515B-48E4-BC7A-5C157EDFDD11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98849161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Úvodní smín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délník 2">
            <a:extLst>
              <a:ext uri="{FF2B5EF4-FFF2-40B4-BE49-F238E27FC236}">
                <a16:creationId xmlns:a16="http://schemas.microsoft.com/office/drawing/2014/main" id="{4EC56048-479B-4CB1-B677-16A8618B9DB7}"/>
              </a:ext>
            </a:extLst>
          </p:cNvPr>
          <p:cNvSpPr/>
          <p:nvPr userDrawn="1"/>
        </p:nvSpPr>
        <p:spPr>
          <a:xfrm>
            <a:off x="0" y="0"/>
            <a:ext cx="12192000" cy="3693111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pic>
        <p:nvPicPr>
          <p:cNvPr id="18" name="Obrázek 17">
            <a:extLst>
              <a:ext uri="{FF2B5EF4-FFF2-40B4-BE49-F238E27FC236}">
                <a16:creationId xmlns:a16="http://schemas.microsoft.com/office/drawing/2014/main" id="{675FD825-1F31-4493-889C-46F3B206D71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3566" y="5951561"/>
            <a:ext cx="964869" cy="639860"/>
          </a:xfrm>
          <a:prstGeom prst="rect">
            <a:avLst/>
          </a:prstGeom>
        </p:spPr>
      </p:pic>
      <p:sp>
        <p:nvSpPr>
          <p:cNvPr id="19" name="Nadpis 1">
            <a:extLst>
              <a:ext uri="{FF2B5EF4-FFF2-40B4-BE49-F238E27FC236}">
                <a16:creationId xmlns:a16="http://schemas.microsoft.com/office/drawing/2014/main" id="{52EB2EA6-5A78-4E85-AE4C-221CA83B818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503487"/>
            <a:ext cx="9144000" cy="1189622"/>
          </a:xfrm>
        </p:spPr>
        <p:txBody>
          <a:bodyPr anchor="b">
            <a:noAutofit/>
          </a:bodyPr>
          <a:lstStyle>
            <a:lvl1pPr algn="ctr">
              <a:defRPr sz="4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Hlavní nadpis prezentace</a:t>
            </a:r>
          </a:p>
        </p:txBody>
      </p:sp>
      <p:sp>
        <p:nvSpPr>
          <p:cNvPr id="20" name="Podnadpis 2">
            <a:extLst>
              <a:ext uri="{FF2B5EF4-FFF2-40B4-BE49-F238E27FC236}">
                <a16:creationId xmlns:a16="http://schemas.microsoft.com/office/drawing/2014/main" id="{070F9525-D336-4269-AB65-F312FD83E28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93110"/>
            <a:ext cx="9144000" cy="1564690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rgbClr val="D3114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 dirty="0"/>
              <a:t>Podnadpis prezentace</a:t>
            </a:r>
          </a:p>
        </p:txBody>
      </p:sp>
      <p:grpSp>
        <p:nvGrpSpPr>
          <p:cNvPr id="24" name="Skupina 23">
            <a:extLst>
              <a:ext uri="{FF2B5EF4-FFF2-40B4-BE49-F238E27FC236}">
                <a16:creationId xmlns:a16="http://schemas.microsoft.com/office/drawing/2014/main" id="{A68D80B2-804E-48C4-917F-364953F04117}"/>
              </a:ext>
            </a:extLst>
          </p:cNvPr>
          <p:cNvGrpSpPr/>
          <p:nvPr userDrawn="1"/>
        </p:nvGrpSpPr>
        <p:grpSpPr>
          <a:xfrm>
            <a:off x="2907576" y="929325"/>
            <a:ext cx="6376849" cy="627081"/>
            <a:chOff x="3150227" y="929325"/>
            <a:chExt cx="6376849" cy="627081"/>
          </a:xfrm>
        </p:grpSpPr>
        <p:pic>
          <p:nvPicPr>
            <p:cNvPr id="13" name="Grafický objekt 12">
              <a:extLst>
                <a:ext uri="{FF2B5EF4-FFF2-40B4-BE49-F238E27FC236}">
                  <a16:creationId xmlns:a16="http://schemas.microsoft.com/office/drawing/2014/main" id="{6AD8391B-BFA6-420F-8E95-DE146CE7E68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3150227" y="929325"/>
              <a:ext cx="2211887" cy="627081"/>
            </a:xfrm>
            <a:prstGeom prst="rect">
              <a:avLst/>
            </a:prstGeom>
          </p:spPr>
        </p:pic>
        <p:pic>
          <p:nvPicPr>
            <p:cNvPr id="16" name="Grafický objekt 15">
              <a:extLst>
                <a:ext uri="{FF2B5EF4-FFF2-40B4-BE49-F238E27FC236}">
                  <a16:creationId xmlns:a16="http://schemas.microsoft.com/office/drawing/2014/main" id="{2E38FE36-8704-4B15-B3ED-B5C034568E6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p:blipFill>
          <p:spPr>
            <a:xfrm>
              <a:off x="5755612" y="1091418"/>
              <a:ext cx="3771464" cy="3206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201288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9644885F-7E6F-4C35-9C4B-32A83531A1CB}"/>
              </a:ext>
            </a:extLst>
          </p:cNvPr>
          <p:cNvSpPr/>
          <p:nvPr userDrawn="1"/>
        </p:nvSpPr>
        <p:spPr>
          <a:xfrm>
            <a:off x="0" y="0"/>
            <a:ext cx="12192000" cy="1059255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7" name="Nadpis 1">
            <a:extLst>
              <a:ext uri="{FF2B5EF4-FFF2-40B4-BE49-F238E27FC236}">
                <a16:creationId xmlns:a16="http://schemas.microsoft.com/office/drawing/2014/main" id="{74A8D0C3-8828-4945-AE3F-F718697470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0"/>
            <a:ext cx="5579709" cy="105925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sp>
        <p:nvSpPr>
          <p:cNvPr id="11" name="Zástupný obsah 2">
            <a:extLst>
              <a:ext uri="{FF2B5EF4-FFF2-40B4-BE49-F238E27FC236}">
                <a16:creationId xmlns:a16="http://schemas.microsoft.com/office/drawing/2014/main" id="{CC8B3D67-369B-4F24-8897-F0919A3E54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739" y="1376037"/>
            <a:ext cx="11487705" cy="5152017"/>
          </a:xfrm>
        </p:spPr>
        <p:txBody>
          <a:bodyPr/>
          <a:lstStyle>
            <a:lvl1pPr marL="2286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cs-CZ" dirty="0"/>
          </a:p>
        </p:txBody>
      </p:sp>
      <p:grpSp>
        <p:nvGrpSpPr>
          <p:cNvPr id="3" name="Skupina 2">
            <a:extLst>
              <a:ext uri="{FF2B5EF4-FFF2-40B4-BE49-F238E27FC236}">
                <a16:creationId xmlns:a16="http://schemas.microsoft.com/office/drawing/2014/main" id="{EDB0FC9C-CAD2-4DA3-81D9-FE9D2BAA5F0C}"/>
              </a:ext>
            </a:extLst>
          </p:cNvPr>
          <p:cNvGrpSpPr/>
          <p:nvPr userDrawn="1"/>
        </p:nvGrpSpPr>
        <p:grpSpPr>
          <a:xfrm>
            <a:off x="6256073" y="329946"/>
            <a:ext cx="5742276" cy="451023"/>
            <a:chOff x="6353729" y="329946"/>
            <a:chExt cx="5742276" cy="451023"/>
          </a:xfrm>
        </p:grpSpPr>
        <p:grpSp>
          <p:nvGrpSpPr>
            <p:cNvPr id="25" name="Skupina 24">
              <a:extLst>
                <a:ext uri="{FF2B5EF4-FFF2-40B4-BE49-F238E27FC236}">
                  <a16:creationId xmlns:a16="http://schemas.microsoft.com/office/drawing/2014/main" id="{812BEB90-324A-4A2D-9EF7-4E5CCD4362D6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26" name="Grafický objekt 25">
                <a:extLst>
                  <a:ext uri="{FF2B5EF4-FFF2-40B4-BE49-F238E27FC236}">
                    <a16:creationId xmlns:a16="http://schemas.microsoft.com/office/drawing/2014/main" id="{DA398F1A-CD3A-4447-AD94-A2C8AA7D3ED3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27" name="Grafický objekt 26">
                <a:extLst>
                  <a:ext uri="{FF2B5EF4-FFF2-40B4-BE49-F238E27FC236}">
                    <a16:creationId xmlns:a16="http://schemas.microsoft.com/office/drawing/2014/main" id="{B44E7B5D-0A2A-4E37-9366-E7DA62490451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10" name="Obrázek 9" descr="Obsah obrázku kreslení&#10;&#10;Popis byl vytvořen automaticky">
              <a:extLst>
                <a:ext uri="{FF2B5EF4-FFF2-40B4-BE49-F238E27FC236}">
                  <a16:creationId xmlns:a16="http://schemas.microsoft.com/office/drawing/2014/main" id="{79993D16-A750-49F0-840D-E154F500609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125234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6">
          <p15:clr>
            <a:srgbClr val="FBAE40"/>
          </p15:clr>
        </p15:guide>
        <p15:guide id="2" pos="7582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, text, obráz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9644885F-7E6F-4C35-9C4B-32A83531A1CB}"/>
              </a:ext>
            </a:extLst>
          </p:cNvPr>
          <p:cNvSpPr/>
          <p:nvPr userDrawn="1"/>
        </p:nvSpPr>
        <p:spPr>
          <a:xfrm>
            <a:off x="0" y="0"/>
            <a:ext cx="12192000" cy="1059255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3" name="Zástupný symbol obrázku 12">
            <a:extLst>
              <a:ext uri="{FF2B5EF4-FFF2-40B4-BE49-F238E27FC236}">
                <a16:creationId xmlns:a16="http://schemas.microsoft.com/office/drawing/2014/main" id="{9DA90696-1068-45DC-844C-39D2648EE4B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431686" y="1376036"/>
            <a:ext cx="6378575" cy="515201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rgbClr val="D3114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Zde vložte obrázek</a:t>
            </a:r>
          </a:p>
        </p:txBody>
      </p:sp>
      <p:sp>
        <p:nvSpPr>
          <p:cNvPr id="10" name="Nadpis 1">
            <a:extLst>
              <a:ext uri="{FF2B5EF4-FFF2-40B4-BE49-F238E27FC236}">
                <a16:creationId xmlns:a16="http://schemas.microsoft.com/office/drawing/2014/main" id="{1470E0D0-A2AB-409D-829F-DB124986B1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0"/>
            <a:ext cx="5579709" cy="105925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19" name="Skupina 18">
            <a:extLst>
              <a:ext uri="{FF2B5EF4-FFF2-40B4-BE49-F238E27FC236}">
                <a16:creationId xmlns:a16="http://schemas.microsoft.com/office/drawing/2014/main" id="{827422E6-1939-4D22-82CF-00821A158B63}"/>
              </a:ext>
            </a:extLst>
          </p:cNvPr>
          <p:cNvGrpSpPr/>
          <p:nvPr userDrawn="1"/>
        </p:nvGrpSpPr>
        <p:grpSpPr>
          <a:xfrm>
            <a:off x="6256073" y="329946"/>
            <a:ext cx="5742276" cy="451023"/>
            <a:chOff x="6353729" y="329946"/>
            <a:chExt cx="5742276" cy="451023"/>
          </a:xfrm>
        </p:grpSpPr>
        <p:grpSp>
          <p:nvGrpSpPr>
            <p:cNvPr id="20" name="Skupina 19">
              <a:extLst>
                <a:ext uri="{FF2B5EF4-FFF2-40B4-BE49-F238E27FC236}">
                  <a16:creationId xmlns:a16="http://schemas.microsoft.com/office/drawing/2014/main" id="{EBDF3FB1-1F98-4150-A8F1-0D74F99C8837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23" name="Grafický objekt 22">
                <a:extLst>
                  <a:ext uri="{FF2B5EF4-FFF2-40B4-BE49-F238E27FC236}">
                    <a16:creationId xmlns:a16="http://schemas.microsoft.com/office/drawing/2014/main" id="{DCF8E799-50DF-4E6B-ACA9-136D7EC04502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24" name="Grafický objekt 23">
                <a:extLst>
                  <a:ext uri="{FF2B5EF4-FFF2-40B4-BE49-F238E27FC236}">
                    <a16:creationId xmlns:a16="http://schemas.microsoft.com/office/drawing/2014/main" id="{85FD9467-D507-4558-9FAC-72B0B20404DD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22" name="Obrázek 21" descr="Obsah obrázku kreslení&#10;&#10;Popis byl vytvořen automaticky">
              <a:extLst>
                <a:ext uri="{FF2B5EF4-FFF2-40B4-BE49-F238E27FC236}">
                  <a16:creationId xmlns:a16="http://schemas.microsoft.com/office/drawing/2014/main" id="{0641DDD1-9D04-47D2-A445-158BCC04161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  <p:sp>
        <p:nvSpPr>
          <p:cNvPr id="26" name="Zástupný obsah 2">
            <a:extLst>
              <a:ext uri="{FF2B5EF4-FFF2-40B4-BE49-F238E27FC236}">
                <a16:creationId xmlns:a16="http://schemas.microsoft.com/office/drawing/2014/main" id="{04ACDA81-8751-49AB-97FB-4BF8241EFBBA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381740" y="1376037"/>
            <a:ext cx="4927108" cy="5152017"/>
          </a:xfrm>
        </p:spPr>
        <p:txBody>
          <a:bodyPr>
            <a:normAutofit/>
          </a:bodyPr>
          <a:lstStyle>
            <a:lvl1pPr marL="228600" indent="-228600">
              <a:buClr>
                <a:srgbClr val="D31145"/>
              </a:buClr>
              <a:buFont typeface="Arial" panose="020B0604020202020204" pitchFamily="34" charset="0"/>
              <a:buChar char="̶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rgbClr val="D31145"/>
              </a:buClr>
              <a:buFont typeface="Arial" panose="020B0604020202020204" pitchFamily="34" charset="0"/>
              <a:buChar char="̶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D31145"/>
              </a:buClr>
              <a:buFont typeface="Arial" panose="020B0604020202020204" pitchFamily="34" charset="0"/>
              <a:buChar char="̶"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D31145"/>
              </a:buClr>
              <a:buFont typeface="Arial" panose="020B0604020202020204" pitchFamily="34" charset="0"/>
              <a:buChar char="̶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</p:txBody>
      </p:sp>
    </p:spTree>
    <p:extLst>
      <p:ext uri="{BB962C8B-B14F-4D97-AF65-F5344CB8AC3E}">
        <p14:creationId xmlns:p14="http://schemas.microsoft.com/office/powerpoint/2010/main" val="11197326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uze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65D34D94-04F9-4E00-B5C8-BA240CAA9819}"/>
              </a:ext>
            </a:extLst>
          </p:cNvPr>
          <p:cNvSpPr/>
          <p:nvPr userDrawn="1"/>
        </p:nvSpPr>
        <p:spPr>
          <a:xfrm>
            <a:off x="0" y="0"/>
            <a:ext cx="12192000" cy="1059255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6" name="Nadpis 1">
            <a:extLst>
              <a:ext uri="{FF2B5EF4-FFF2-40B4-BE49-F238E27FC236}">
                <a16:creationId xmlns:a16="http://schemas.microsoft.com/office/drawing/2014/main" id="{5E3B3E7F-FC75-4C4E-B4B1-9B56B7FC22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0"/>
            <a:ext cx="5579709" cy="105925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21" name="Skupina 20">
            <a:extLst>
              <a:ext uri="{FF2B5EF4-FFF2-40B4-BE49-F238E27FC236}">
                <a16:creationId xmlns:a16="http://schemas.microsoft.com/office/drawing/2014/main" id="{68F80365-EAA4-451F-AF73-86DCFE8AB83A}"/>
              </a:ext>
            </a:extLst>
          </p:cNvPr>
          <p:cNvGrpSpPr/>
          <p:nvPr userDrawn="1"/>
        </p:nvGrpSpPr>
        <p:grpSpPr>
          <a:xfrm>
            <a:off x="6256073" y="329946"/>
            <a:ext cx="5742276" cy="451023"/>
            <a:chOff x="6353729" y="329946"/>
            <a:chExt cx="5742276" cy="451023"/>
          </a:xfrm>
        </p:grpSpPr>
        <p:grpSp>
          <p:nvGrpSpPr>
            <p:cNvPr id="22" name="Skupina 21">
              <a:extLst>
                <a:ext uri="{FF2B5EF4-FFF2-40B4-BE49-F238E27FC236}">
                  <a16:creationId xmlns:a16="http://schemas.microsoft.com/office/drawing/2014/main" id="{7BB3E92E-B74E-48A9-9E5E-5CA3884CB64E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24" name="Grafický objekt 23">
                <a:extLst>
                  <a:ext uri="{FF2B5EF4-FFF2-40B4-BE49-F238E27FC236}">
                    <a16:creationId xmlns:a16="http://schemas.microsoft.com/office/drawing/2014/main" id="{E8A2959C-9C38-4FE1-857B-E5CE286D30A3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25" name="Grafický objekt 24">
                <a:extLst>
                  <a:ext uri="{FF2B5EF4-FFF2-40B4-BE49-F238E27FC236}">
                    <a16:creationId xmlns:a16="http://schemas.microsoft.com/office/drawing/2014/main" id="{BAA2F625-C665-422E-9490-CD15682AFECF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23" name="Obrázek 22" descr="Obsah obrázku kreslení&#10;&#10;Popis byl vytvořen automaticky">
              <a:extLst>
                <a:ext uri="{FF2B5EF4-FFF2-40B4-BE49-F238E27FC236}">
                  <a16:creationId xmlns:a16="http://schemas.microsoft.com/office/drawing/2014/main" id="{4A334F60-C769-4877-A470-32CC5F3F7FF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6671726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uze nadpis minimál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délník 8">
            <a:extLst>
              <a:ext uri="{FF2B5EF4-FFF2-40B4-BE49-F238E27FC236}">
                <a16:creationId xmlns:a16="http://schemas.microsoft.com/office/drawing/2014/main" id="{4F31B8D1-4DDF-4FB2-AC58-4A1374AC35A4}"/>
              </a:ext>
            </a:extLst>
          </p:cNvPr>
          <p:cNvSpPr/>
          <p:nvPr userDrawn="1"/>
        </p:nvSpPr>
        <p:spPr>
          <a:xfrm>
            <a:off x="1" y="1"/>
            <a:ext cx="12192000" cy="576000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0" name="Nadpis 1">
            <a:extLst>
              <a:ext uri="{FF2B5EF4-FFF2-40B4-BE49-F238E27FC236}">
                <a16:creationId xmlns:a16="http://schemas.microsoft.com/office/drawing/2014/main" id="{4DAA469B-B863-447B-ABF4-3B7AFDB736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740" y="2"/>
            <a:ext cx="5396696" cy="576000"/>
          </a:xfrm>
        </p:spPr>
        <p:txBody>
          <a:bodyPr>
            <a:noAutofit/>
          </a:bodyPr>
          <a:lstStyle>
            <a:lvl1pPr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12" name="Skupina 11">
            <a:extLst>
              <a:ext uri="{FF2B5EF4-FFF2-40B4-BE49-F238E27FC236}">
                <a16:creationId xmlns:a16="http://schemas.microsoft.com/office/drawing/2014/main" id="{0CE82392-F9A7-4797-B789-543297A3131F}"/>
              </a:ext>
            </a:extLst>
          </p:cNvPr>
          <p:cNvGrpSpPr/>
          <p:nvPr userDrawn="1"/>
        </p:nvGrpSpPr>
        <p:grpSpPr>
          <a:xfrm>
            <a:off x="9532058" y="94004"/>
            <a:ext cx="2587791" cy="308285"/>
            <a:chOff x="8214317" y="331276"/>
            <a:chExt cx="3881688" cy="450808"/>
          </a:xfrm>
        </p:grpSpPr>
        <p:pic>
          <p:nvPicPr>
            <p:cNvPr id="14" name="Grafický objekt 13">
              <a:extLst>
                <a:ext uri="{FF2B5EF4-FFF2-40B4-BE49-F238E27FC236}">
                  <a16:creationId xmlns:a16="http://schemas.microsoft.com/office/drawing/2014/main" id="{D518AFD1-5C76-435F-900F-DCD04908956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8214317" y="471177"/>
              <a:ext cx="2963998" cy="252000"/>
            </a:xfrm>
            <a:prstGeom prst="rect">
              <a:avLst/>
            </a:prstGeom>
          </p:spPr>
        </p:pic>
        <p:pic>
          <p:nvPicPr>
            <p:cNvPr id="15" name="Obrázek 14" descr="Obsah obrázku kreslení&#10;&#10;Popis byl vytvořen automaticky">
              <a:extLst>
                <a:ext uri="{FF2B5EF4-FFF2-40B4-BE49-F238E27FC236}">
                  <a16:creationId xmlns:a16="http://schemas.microsoft.com/office/drawing/2014/main" id="{54C0D6F4-44CD-4848-AE87-029AA0E556E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31276"/>
              <a:ext cx="665930" cy="450808"/>
            </a:xfrm>
            <a:prstGeom prst="rect">
              <a:avLst/>
            </a:prstGeom>
          </p:spPr>
        </p:pic>
      </p:grpSp>
      <p:pic>
        <p:nvPicPr>
          <p:cNvPr id="2" name="Grafický objekt 1">
            <a:extLst>
              <a:ext uri="{FF2B5EF4-FFF2-40B4-BE49-F238E27FC236}">
                <a16:creationId xmlns:a16="http://schemas.microsoft.com/office/drawing/2014/main" id="{000A9CFE-29F8-4983-92E5-1DE4851C8954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8135853" y="101942"/>
            <a:ext cx="1258641" cy="356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30310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1805240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, obsah, obrázek - inverzní">
    <p:bg>
      <p:bgPr>
        <a:solidFill>
          <a:srgbClr val="D311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Zástupný obsah 2">
            <a:extLst>
              <a:ext uri="{FF2B5EF4-FFF2-40B4-BE49-F238E27FC236}">
                <a16:creationId xmlns:a16="http://schemas.microsoft.com/office/drawing/2014/main" id="{DD6A7890-1F20-4DA7-AA89-7E104719D3C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81000" y="1376362"/>
            <a:ext cx="11617349" cy="5132669"/>
          </a:xfrm>
        </p:spPr>
        <p:txBody>
          <a:bodyPr>
            <a:normAutofit/>
          </a:bodyPr>
          <a:lstStyle>
            <a:lvl1pPr marL="228600" indent="-228600">
              <a:buClr>
                <a:schemeClr val="bg1"/>
              </a:buClr>
              <a:buFont typeface="Arial" panose="020B0604020202020204" pitchFamily="34" charset="0"/>
              <a:buChar char="̶"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chemeClr val="bg1"/>
              </a:buClr>
              <a:buFont typeface="Arial" panose="020B0604020202020204" pitchFamily="34" charset="0"/>
              <a:buChar char="̶"/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cs-CZ" dirty="0"/>
              <a:t>První úroveň textu</a:t>
            </a:r>
          </a:p>
          <a:p>
            <a:pPr lvl="1"/>
            <a:r>
              <a:rPr lang="cs-CZ" dirty="0"/>
              <a:t>Druhá úroveň</a:t>
            </a:r>
          </a:p>
        </p:txBody>
      </p:sp>
      <p:grpSp>
        <p:nvGrpSpPr>
          <p:cNvPr id="12" name="Skupina 11">
            <a:extLst>
              <a:ext uri="{FF2B5EF4-FFF2-40B4-BE49-F238E27FC236}">
                <a16:creationId xmlns:a16="http://schemas.microsoft.com/office/drawing/2014/main" id="{66B19D25-1138-4220-A44A-0D4B63C96D9E}"/>
              </a:ext>
            </a:extLst>
          </p:cNvPr>
          <p:cNvGrpSpPr/>
          <p:nvPr userDrawn="1"/>
        </p:nvGrpSpPr>
        <p:grpSpPr>
          <a:xfrm>
            <a:off x="6256073" y="329946"/>
            <a:ext cx="5742276" cy="451023"/>
            <a:chOff x="6353729" y="329946"/>
            <a:chExt cx="5742276" cy="451023"/>
          </a:xfrm>
        </p:grpSpPr>
        <p:grpSp>
          <p:nvGrpSpPr>
            <p:cNvPr id="13" name="Skupina 12">
              <a:extLst>
                <a:ext uri="{FF2B5EF4-FFF2-40B4-BE49-F238E27FC236}">
                  <a16:creationId xmlns:a16="http://schemas.microsoft.com/office/drawing/2014/main" id="{0039C8DB-5008-4E21-B098-C6CD2E7B851C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18" name="Grafický objekt 17">
                <a:extLst>
                  <a:ext uri="{FF2B5EF4-FFF2-40B4-BE49-F238E27FC236}">
                    <a16:creationId xmlns:a16="http://schemas.microsoft.com/office/drawing/2014/main" id="{9B900898-BE86-488C-8A9B-61767CCBF73F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19" name="Grafický objekt 18">
                <a:extLst>
                  <a:ext uri="{FF2B5EF4-FFF2-40B4-BE49-F238E27FC236}">
                    <a16:creationId xmlns:a16="http://schemas.microsoft.com/office/drawing/2014/main" id="{ED01BC9A-8599-4D60-8836-E630D56FCE4B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17" name="Obrázek 16" descr="Obsah obrázku kreslení&#10;&#10;Popis byl vytvořen automaticky">
              <a:extLst>
                <a:ext uri="{FF2B5EF4-FFF2-40B4-BE49-F238E27FC236}">
                  <a16:creationId xmlns:a16="http://schemas.microsoft.com/office/drawing/2014/main" id="{7ECBA0B5-8E5C-4967-8167-2D88E70CA7E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  <p:sp>
        <p:nvSpPr>
          <p:cNvPr id="20" name="Nadpis 1">
            <a:extLst>
              <a:ext uri="{FF2B5EF4-FFF2-40B4-BE49-F238E27FC236}">
                <a16:creationId xmlns:a16="http://schemas.microsoft.com/office/drawing/2014/main" id="{42724F13-0F34-4D06-9D65-59247B61DE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0"/>
            <a:ext cx="5579709" cy="105925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</p:spTree>
    <p:extLst>
      <p:ext uri="{BB962C8B-B14F-4D97-AF65-F5344CB8AC3E}">
        <p14:creationId xmlns:p14="http://schemas.microsoft.com/office/powerpoint/2010/main" val="22649249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1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ředělovací smín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B6EE3335-4CFA-4F78-ACC9-DCDA0C61E0E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>
        <p:nvSpPr>
          <p:cNvPr id="7" name="Nadpis 1">
            <a:extLst>
              <a:ext uri="{FF2B5EF4-FFF2-40B4-BE49-F238E27FC236}">
                <a16:creationId xmlns:a16="http://schemas.microsoft.com/office/drawing/2014/main" id="{B4AA1ACA-170D-42E8-8323-B664F9958C4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503487"/>
            <a:ext cx="9144000" cy="1189622"/>
          </a:xfrm>
        </p:spPr>
        <p:txBody>
          <a:bodyPr anchor="b">
            <a:noAutofit/>
          </a:bodyPr>
          <a:lstStyle>
            <a:lvl1pPr algn="ctr">
              <a:defRPr sz="4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sp>
        <p:nvSpPr>
          <p:cNvPr id="8" name="Podnadpis 2">
            <a:extLst>
              <a:ext uri="{FF2B5EF4-FFF2-40B4-BE49-F238E27FC236}">
                <a16:creationId xmlns:a16="http://schemas.microsoft.com/office/drawing/2014/main" id="{3E1FB666-EF45-45A1-80A5-B759B741F87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93110"/>
            <a:ext cx="9144000" cy="1564690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 dirty="0"/>
              <a:t>Podnadpis</a:t>
            </a:r>
          </a:p>
        </p:txBody>
      </p:sp>
      <p:pic>
        <p:nvPicPr>
          <p:cNvPr id="20" name="Obrázek 19" descr="Obsah obrázku kreslení&#10;&#10;Popis byl vytvořen automaticky">
            <a:extLst>
              <a:ext uri="{FF2B5EF4-FFF2-40B4-BE49-F238E27FC236}">
                <a16:creationId xmlns:a16="http://schemas.microsoft.com/office/drawing/2014/main" id="{EA3783B6-FC2A-454B-9F4B-560372C1E03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748" y="5989948"/>
            <a:ext cx="914504" cy="619083"/>
          </a:xfrm>
          <a:prstGeom prst="rect">
            <a:avLst/>
          </a:prstGeom>
        </p:spPr>
      </p:pic>
      <p:grpSp>
        <p:nvGrpSpPr>
          <p:cNvPr id="15" name="Skupina 14">
            <a:extLst>
              <a:ext uri="{FF2B5EF4-FFF2-40B4-BE49-F238E27FC236}">
                <a16:creationId xmlns:a16="http://schemas.microsoft.com/office/drawing/2014/main" id="{92CD7EB7-A771-4FBB-B8C7-DB5D59BBB75F}"/>
              </a:ext>
            </a:extLst>
          </p:cNvPr>
          <p:cNvGrpSpPr/>
          <p:nvPr userDrawn="1"/>
        </p:nvGrpSpPr>
        <p:grpSpPr>
          <a:xfrm>
            <a:off x="2907576" y="929325"/>
            <a:ext cx="6376849" cy="627081"/>
            <a:chOff x="3150227" y="929325"/>
            <a:chExt cx="6376849" cy="627081"/>
          </a:xfrm>
        </p:grpSpPr>
        <p:pic>
          <p:nvPicPr>
            <p:cNvPr id="16" name="Grafický objekt 15">
              <a:extLst>
                <a:ext uri="{FF2B5EF4-FFF2-40B4-BE49-F238E27FC236}">
                  <a16:creationId xmlns:a16="http://schemas.microsoft.com/office/drawing/2014/main" id="{F450C9B7-74DB-41E6-BE50-75396E9C66F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3150227" y="929325"/>
              <a:ext cx="2211887" cy="627081"/>
            </a:xfrm>
            <a:prstGeom prst="rect">
              <a:avLst/>
            </a:prstGeom>
          </p:spPr>
        </p:pic>
        <p:pic>
          <p:nvPicPr>
            <p:cNvPr id="17" name="Grafický objekt 16">
              <a:extLst>
                <a:ext uri="{FF2B5EF4-FFF2-40B4-BE49-F238E27FC236}">
                  <a16:creationId xmlns:a16="http://schemas.microsoft.com/office/drawing/2014/main" id="{857E4D19-AD77-4999-B9C4-830DAE3D801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p:blipFill>
          <p:spPr>
            <a:xfrm>
              <a:off x="5755612" y="1091418"/>
              <a:ext cx="3771464" cy="3206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0379970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délník 8">
            <a:extLst>
              <a:ext uri="{FF2B5EF4-FFF2-40B4-BE49-F238E27FC236}">
                <a16:creationId xmlns:a16="http://schemas.microsoft.com/office/drawing/2014/main" id="{CCA52EFB-82F9-447B-B7F3-826EC4CD9CBF}"/>
              </a:ext>
            </a:extLst>
          </p:cNvPr>
          <p:cNvSpPr/>
          <p:nvPr userDrawn="1"/>
        </p:nvSpPr>
        <p:spPr>
          <a:xfrm>
            <a:off x="0" y="0"/>
            <a:ext cx="12192000" cy="3693111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71BE36A2-70AC-4C89-89C4-238AB82AA6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503487"/>
            <a:ext cx="12192000" cy="1189622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DC3DEF16-12AD-4266-89B6-935870F017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93110"/>
            <a:ext cx="9144000" cy="1564690"/>
          </a:xfrm>
        </p:spPr>
        <p:txBody>
          <a:bodyPr anchor="ctr"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 dirty="0"/>
              <a:t>Kliknutím můžete upravit styl předlohy.</a:t>
            </a:r>
          </a:p>
        </p:txBody>
      </p:sp>
      <p:grpSp>
        <p:nvGrpSpPr>
          <p:cNvPr id="11" name="Skupina 10">
            <a:extLst>
              <a:ext uri="{FF2B5EF4-FFF2-40B4-BE49-F238E27FC236}">
                <a16:creationId xmlns:a16="http://schemas.microsoft.com/office/drawing/2014/main" id="{6CF3A5FA-C42D-4E34-9D77-74D10308ACF3}"/>
              </a:ext>
            </a:extLst>
          </p:cNvPr>
          <p:cNvGrpSpPr/>
          <p:nvPr userDrawn="1"/>
        </p:nvGrpSpPr>
        <p:grpSpPr>
          <a:xfrm>
            <a:off x="2325580" y="790894"/>
            <a:ext cx="7540840" cy="921700"/>
            <a:chOff x="2441360" y="790894"/>
            <a:chExt cx="7540840" cy="921700"/>
          </a:xfrm>
        </p:grpSpPr>
        <p:pic>
          <p:nvPicPr>
            <p:cNvPr id="8" name="Obrázek 7">
              <a:extLst>
                <a:ext uri="{FF2B5EF4-FFF2-40B4-BE49-F238E27FC236}">
                  <a16:creationId xmlns:a16="http://schemas.microsoft.com/office/drawing/2014/main" id="{B198CE6B-E463-4B26-AD17-D57305EBAE8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1893"/>
            <a:stretch/>
          </p:blipFill>
          <p:spPr>
            <a:xfrm>
              <a:off x="2441360" y="790894"/>
              <a:ext cx="3426781" cy="921700"/>
            </a:xfrm>
            <a:prstGeom prst="rect">
              <a:avLst/>
            </a:prstGeom>
          </p:spPr>
        </p:pic>
        <p:pic>
          <p:nvPicPr>
            <p:cNvPr id="10" name="Obrázek 9">
              <a:extLst>
                <a:ext uri="{FF2B5EF4-FFF2-40B4-BE49-F238E27FC236}">
                  <a16:creationId xmlns:a16="http://schemas.microsoft.com/office/drawing/2014/main" id="{911BFECC-788F-4A5A-B297-6CA8846F01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698"/>
            <a:stretch/>
          </p:blipFill>
          <p:spPr>
            <a:xfrm>
              <a:off x="5800078" y="790894"/>
              <a:ext cx="4182122" cy="921700"/>
            </a:xfrm>
            <a:prstGeom prst="rect">
              <a:avLst/>
            </a:prstGeom>
          </p:spPr>
        </p:pic>
      </p:grpSp>
      <p:pic>
        <p:nvPicPr>
          <p:cNvPr id="12" name="Obrázek 11">
            <a:extLst>
              <a:ext uri="{FF2B5EF4-FFF2-40B4-BE49-F238E27FC236}">
                <a16:creationId xmlns:a16="http://schemas.microsoft.com/office/drawing/2014/main" id="{9EE90BA2-9181-43A3-8D17-C7D721FC34C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3566" y="6040340"/>
            <a:ext cx="964869" cy="639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1515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Jenom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B40EF74F-5572-4E88-BDB6-732EFDF9A064}"/>
              </a:ext>
            </a:extLst>
          </p:cNvPr>
          <p:cNvSpPr/>
          <p:nvPr userDrawn="1"/>
        </p:nvSpPr>
        <p:spPr>
          <a:xfrm>
            <a:off x="0" y="0"/>
            <a:ext cx="12192000" cy="1305017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pic>
        <p:nvPicPr>
          <p:cNvPr id="13" name="Obrázek 12">
            <a:extLst>
              <a:ext uri="{FF2B5EF4-FFF2-40B4-BE49-F238E27FC236}">
                <a16:creationId xmlns:a16="http://schemas.microsoft.com/office/drawing/2014/main" id="{7ACC8354-5878-430C-A84E-8418F73DA8B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698"/>
          <a:stretch/>
        </p:blipFill>
        <p:spPr>
          <a:xfrm>
            <a:off x="8761124" y="427270"/>
            <a:ext cx="3348200" cy="629518"/>
          </a:xfrm>
          <a:prstGeom prst="rect">
            <a:avLst/>
          </a:prstGeom>
        </p:spPr>
      </p:pic>
      <p:grpSp>
        <p:nvGrpSpPr>
          <p:cNvPr id="14" name="Skupina 13">
            <a:extLst>
              <a:ext uri="{FF2B5EF4-FFF2-40B4-BE49-F238E27FC236}">
                <a16:creationId xmlns:a16="http://schemas.microsoft.com/office/drawing/2014/main" id="{F87F3FC9-A29E-4C5B-A820-1CE817C19E7A}"/>
              </a:ext>
            </a:extLst>
          </p:cNvPr>
          <p:cNvGrpSpPr/>
          <p:nvPr userDrawn="1"/>
        </p:nvGrpSpPr>
        <p:grpSpPr>
          <a:xfrm>
            <a:off x="7146337" y="420847"/>
            <a:ext cx="4962987" cy="635942"/>
            <a:chOff x="3783104" y="781489"/>
            <a:chExt cx="6199096" cy="931105"/>
          </a:xfrm>
        </p:grpSpPr>
        <p:pic>
          <p:nvPicPr>
            <p:cNvPr id="15" name="Obrázek 14">
              <a:extLst>
                <a:ext uri="{FF2B5EF4-FFF2-40B4-BE49-F238E27FC236}">
                  <a16:creationId xmlns:a16="http://schemas.microsoft.com/office/drawing/2014/main" id="{88C88485-1FA6-42BC-89DE-25EBC5C93E7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1893"/>
            <a:stretch/>
          </p:blipFill>
          <p:spPr>
            <a:xfrm>
              <a:off x="3783104" y="781489"/>
              <a:ext cx="3426781" cy="921700"/>
            </a:xfrm>
            <a:prstGeom prst="rect">
              <a:avLst/>
            </a:prstGeom>
          </p:spPr>
        </p:pic>
        <p:pic>
          <p:nvPicPr>
            <p:cNvPr id="16" name="Obrázek 15">
              <a:extLst>
                <a:ext uri="{FF2B5EF4-FFF2-40B4-BE49-F238E27FC236}">
                  <a16:creationId xmlns:a16="http://schemas.microsoft.com/office/drawing/2014/main" id="{2861DD9B-1BC7-426A-81C6-0DC72A659A1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698"/>
            <a:stretch/>
          </p:blipFill>
          <p:spPr>
            <a:xfrm>
              <a:off x="5800078" y="790894"/>
              <a:ext cx="4182122" cy="921700"/>
            </a:xfrm>
            <a:prstGeom prst="rect">
              <a:avLst/>
            </a:prstGeom>
          </p:spPr>
        </p:pic>
      </p:grpSp>
      <p:sp>
        <p:nvSpPr>
          <p:cNvPr id="21" name="Nadpis 1">
            <a:extLst>
              <a:ext uri="{FF2B5EF4-FFF2-40B4-BE49-F238E27FC236}">
                <a16:creationId xmlns:a16="http://schemas.microsoft.com/office/drawing/2014/main" id="{A9AB94AD-4B9F-4F63-B34A-76C5608509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740" y="0"/>
            <a:ext cx="6507332" cy="1305016"/>
          </a:xfrm>
        </p:spPr>
        <p:txBody>
          <a:bodyPr>
            <a:no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cs-CZ" dirty="0"/>
              <a:t>Kliknutím lze upravit styl.</a:t>
            </a:r>
          </a:p>
        </p:txBody>
      </p:sp>
    </p:spTree>
    <p:extLst>
      <p:ext uri="{BB962C8B-B14F-4D97-AF65-F5344CB8AC3E}">
        <p14:creationId xmlns:p14="http://schemas.microsoft.com/office/powerpoint/2010/main" val="231696962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159AF-26F1-42E1-BF83-F89C20A19403}" type="datetimeFigureOut">
              <a:rPr lang="cs-CZ" smtClean="0"/>
              <a:t>29.01.2021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DE3A8-275C-4F7D-9678-21DFF80A701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66696728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Úvodní smín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délník 2">
            <a:extLst>
              <a:ext uri="{FF2B5EF4-FFF2-40B4-BE49-F238E27FC236}">
                <a16:creationId xmlns:a16="http://schemas.microsoft.com/office/drawing/2014/main" id="{4EC56048-479B-4CB1-B677-16A8618B9DB7}"/>
              </a:ext>
            </a:extLst>
          </p:cNvPr>
          <p:cNvSpPr/>
          <p:nvPr userDrawn="1"/>
        </p:nvSpPr>
        <p:spPr>
          <a:xfrm>
            <a:off x="0" y="0"/>
            <a:ext cx="12192000" cy="3693111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pic>
        <p:nvPicPr>
          <p:cNvPr id="18" name="Obrázek 17">
            <a:extLst>
              <a:ext uri="{FF2B5EF4-FFF2-40B4-BE49-F238E27FC236}">
                <a16:creationId xmlns:a16="http://schemas.microsoft.com/office/drawing/2014/main" id="{675FD825-1F31-4493-889C-46F3B206D71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3566" y="5951561"/>
            <a:ext cx="964869" cy="639860"/>
          </a:xfrm>
          <a:prstGeom prst="rect">
            <a:avLst/>
          </a:prstGeom>
        </p:spPr>
      </p:pic>
      <p:sp>
        <p:nvSpPr>
          <p:cNvPr id="19" name="Nadpis 1">
            <a:extLst>
              <a:ext uri="{FF2B5EF4-FFF2-40B4-BE49-F238E27FC236}">
                <a16:creationId xmlns:a16="http://schemas.microsoft.com/office/drawing/2014/main" id="{52EB2EA6-5A78-4E85-AE4C-221CA83B818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503487"/>
            <a:ext cx="9144000" cy="1189622"/>
          </a:xfrm>
        </p:spPr>
        <p:txBody>
          <a:bodyPr anchor="b">
            <a:noAutofit/>
          </a:bodyPr>
          <a:lstStyle>
            <a:lvl1pPr algn="ctr">
              <a:defRPr sz="4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Hlavní nadpis prezentace</a:t>
            </a:r>
          </a:p>
        </p:txBody>
      </p:sp>
      <p:sp>
        <p:nvSpPr>
          <p:cNvPr id="20" name="Podnadpis 2">
            <a:extLst>
              <a:ext uri="{FF2B5EF4-FFF2-40B4-BE49-F238E27FC236}">
                <a16:creationId xmlns:a16="http://schemas.microsoft.com/office/drawing/2014/main" id="{070F9525-D336-4269-AB65-F312FD83E28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93110"/>
            <a:ext cx="9144000" cy="1564690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rgbClr val="D3114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 dirty="0"/>
              <a:t>Podnadpis prezentace</a:t>
            </a:r>
          </a:p>
        </p:txBody>
      </p:sp>
      <p:grpSp>
        <p:nvGrpSpPr>
          <p:cNvPr id="24" name="Skupina 23">
            <a:extLst>
              <a:ext uri="{FF2B5EF4-FFF2-40B4-BE49-F238E27FC236}">
                <a16:creationId xmlns:a16="http://schemas.microsoft.com/office/drawing/2014/main" id="{A68D80B2-804E-48C4-917F-364953F04117}"/>
              </a:ext>
            </a:extLst>
          </p:cNvPr>
          <p:cNvGrpSpPr/>
          <p:nvPr userDrawn="1"/>
        </p:nvGrpSpPr>
        <p:grpSpPr>
          <a:xfrm>
            <a:off x="2907576" y="929325"/>
            <a:ext cx="6376849" cy="627081"/>
            <a:chOff x="3150227" y="929325"/>
            <a:chExt cx="6376849" cy="627081"/>
          </a:xfrm>
        </p:grpSpPr>
        <p:pic>
          <p:nvPicPr>
            <p:cNvPr id="13" name="Grafický objekt 12">
              <a:extLst>
                <a:ext uri="{FF2B5EF4-FFF2-40B4-BE49-F238E27FC236}">
                  <a16:creationId xmlns:a16="http://schemas.microsoft.com/office/drawing/2014/main" id="{6AD8391B-BFA6-420F-8E95-DE146CE7E68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150227" y="929325"/>
              <a:ext cx="2211887" cy="627081"/>
            </a:xfrm>
            <a:prstGeom prst="rect">
              <a:avLst/>
            </a:prstGeom>
          </p:spPr>
        </p:pic>
        <p:pic>
          <p:nvPicPr>
            <p:cNvPr id="16" name="Grafický objekt 15">
              <a:extLst>
                <a:ext uri="{FF2B5EF4-FFF2-40B4-BE49-F238E27FC236}">
                  <a16:creationId xmlns:a16="http://schemas.microsoft.com/office/drawing/2014/main" id="{2E38FE36-8704-4B15-B3ED-B5C034568E6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755612" y="1091418"/>
              <a:ext cx="3771464" cy="3206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902715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9644885F-7E6F-4C35-9C4B-32A83531A1CB}"/>
              </a:ext>
            </a:extLst>
          </p:cNvPr>
          <p:cNvSpPr/>
          <p:nvPr userDrawn="1"/>
        </p:nvSpPr>
        <p:spPr>
          <a:xfrm>
            <a:off x="0" y="0"/>
            <a:ext cx="12192000" cy="1059255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7" name="Nadpis 1">
            <a:extLst>
              <a:ext uri="{FF2B5EF4-FFF2-40B4-BE49-F238E27FC236}">
                <a16:creationId xmlns:a16="http://schemas.microsoft.com/office/drawing/2014/main" id="{74A8D0C3-8828-4945-AE3F-F718697470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0"/>
            <a:ext cx="5579709" cy="105925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sp>
        <p:nvSpPr>
          <p:cNvPr id="11" name="Zástupný obsah 2">
            <a:extLst>
              <a:ext uri="{FF2B5EF4-FFF2-40B4-BE49-F238E27FC236}">
                <a16:creationId xmlns:a16="http://schemas.microsoft.com/office/drawing/2014/main" id="{CC8B3D67-369B-4F24-8897-F0919A3E54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739" y="1376037"/>
            <a:ext cx="11487705" cy="5152017"/>
          </a:xfrm>
        </p:spPr>
        <p:txBody>
          <a:bodyPr/>
          <a:lstStyle>
            <a:lvl1pPr marL="2286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cs-CZ" dirty="0"/>
          </a:p>
        </p:txBody>
      </p:sp>
      <p:grpSp>
        <p:nvGrpSpPr>
          <p:cNvPr id="3" name="Skupina 2">
            <a:extLst>
              <a:ext uri="{FF2B5EF4-FFF2-40B4-BE49-F238E27FC236}">
                <a16:creationId xmlns:a16="http://schemas.microsoft.com/office/drawing/2014/main" id="{EDB0FC9C-CAD2-4DA3-81D9-FE9D2BAA5F0C}"/>
              </a:ext>
            </a:extLst>
          </p:cNvPr>
          <p:cNvGrpSpPr/>
          <p:nvPr userDrawn="1"/>
        </p:nvGrpSpPr>
        <p:grpSpPr>
          <a:xfrm>
            <a:off x="6256073" y="329946"/>
            <a:ext cx="5742276" cy="451023"/>
            <a:chOff x="6353729" y="329946"/>
            <a:chExt cx="5742276" cy="451023"/>
          </a:xfrm>
        </p:grpSpPr>
        <p:grpSp>
          <p:nvGrpSpPr>
            <p:cNvPr id="25" name="Skupina 24">
              <a:extLst>
                <a:ext uri="{FF2B5EF4-FFF2-40B4-BE49-F238E27FC236}">
                  <a16:creationId xmlns:a16="http://schemas.microsoft.com/office/drawing/2014/main" id="{812BEB90-324A-4A2D-9EF7-4E5CCD4362D6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26" name="Grafický objekt 25">
                <a:extLst>
                  <a:ext uri="{FF2B5EF4-FFF2-40B4-BE49-F238E27FC236}">
                    <a16:creationId xmlns:a16="http://schemas.microsoft.com/office/drawing/2014/main" id="{DA398F1A-CD3A-4447-AD94-A2C8AA7D3ED3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=""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27" name="Grafický objekt 26">
                <a:extLst>
                  <a:ext uri="{FF2B5EF4-FFF2-40B4-BE49-F238E27FC236}">
                    <a16:creationId xmlns:a16="http://schemas.microsoft.com/office/drawing/2014/main" id="{B44E7B5D-0A2A-4E37-9366-E7DA62490451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=""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10" name="Obrázek 9" descr="Obsah obrázku kreslení&#10;&#10;Popis byl vytvořen automaticky">
              <a:extLst>
                <a:ext uri="{FF2B5EF4-FFF2-40B4-BE49-F238E27FC236}">
                  <a16:creationId xmlns:a16="http://schemas.microsoft.com/office/drawing/2014/main" id="{79993D16-A750-49F0-840D-E154F500609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707390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6">
          <p15:clr>
            <a:srgbClr val="FBAE40"/>
          </p15:clr>
        </p15:guide>
        <p15:guide id="2" pos="7582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, text, obráz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9644885F-7E6F-4C35-9C4B-32A83531A1CB}"/>
              </a:ext>
            </a:extLst>
          </p:cNvPr>
          <p:cNvSpPr/>
          <p:nvPr userDrawn="1"/>
        </p:nvSpPr>
        <p:spPr>
          <a:xfrm>
            <a:off x="0" y="0"/>
            <a:ext cx="12192000" cy="1059255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3" name="Zástupný symbol obrázku 12">
            <a:extLst>
              <a:ext uri="{FF2B5EF4-FFF2-40B4-BE49-F238E27FC236}">
                <a16:creationId xmlns:a16="http://schemas.microsoft.com/office/drawing/2014/main" id="{9DA90696-1068-45DC-844C-39D2648EE4B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431686" y="1376036"/>
            <a:ext cx="6378575" cy="515201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rgbClr val="D3114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Zde vložte obrázek</a:t>
            </a:r>
          </a:p>
        </p:txBody>
      </p:sp>
      <p:sp>
        <p:nvSpPr>
          <p:cNvPr id="10" name="Nadpis 1">
            <a:extLst>
              <a:ext uri="{FF2B5EF4-FFF2-40B4-BE49-F238E27FC236}">
                <a16:creationId xmlns:a16="http://schemas.microsoft.com/office/drawing/2014/main" id="{1470E0D0-A2AB-409D-829F-DB124986B1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0"/>
            <a:ext cx="5579709" cy="105925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19" name="Skupina 18">
            <a:extLst>
              <a:ext uri="{FF2B5EF4-FFF2-40B4-BE49-F238E27FC236}">
                <a16:creationId xmlns:a16="http://schemas.microsoft.com/office/drawing/2014/main" id="{827422E6-1939-4D22-82CF-00821A158B63}"/>
              </a:ext>
            </a:extLst>
          </p:cNvPr>
          <p:cNvGrpSpPr/>
          <p:nvPr userDrawn="1"/>
        </p:nvGrpSpPr>
        <p:grpSpPr>
          <a:xfrm>
            <a:off x="6256073" y="329946"/>
            <a:ext cx="5742276" cy="451023"/>
            <a:chOff x="6353729" y="329946"/>
            <a:chExt cx="5742276" cy="451023"/>
          </a:xfrm>
        </p:grpSpPr>
        <p:grpSp>
          <p:nvGrpSpPr>
            <p:cNvPr id="20" name="Skupina 19">
              <a:extLst>
                <a:ext uri="{FF2B5EF4-FFF2-40B4-BE49-F238E27FC236}">
                  <a16:creationId xmlns:a16="http://schemas.microsoft.com/office/drawing/2014/main" id="{EBDF3FB1-1F98-4150-A8F1-0D74F99C8837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23" name="Grafický objekt 22">
                <a:extLst>
                  <a:ext uri="{FF2B5EF4-FFF2-40B4-BE49-F238E27FC236}">
                    <a16:creationId xmlns:a16="http://schemas.microsoft.com/office/drawing/2014/main" id="{DCF8E799-50DF-4E6B-ACA9-136D7EC04502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=""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24" name="Grafický objekt 23">
                <a:extLst>
                  <a:ext uri="{FF2B5EF4-FFF2-40B4-BE49-F238E27FC236}">
                    <a16:creationId xmlns:a16="http://schemas.microsoft.com/office/drawing/2014/main" id="{85FD9467-D507-4558-9FAC-72B0B20404DD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=""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22" name="Obrázek 21" descr="Obsah obrázku kreslení&#10;&#10;Popis byl vytvořen automaticky">
              <a:extLst>
                <a:ext uri="{FF2B5EF4-FFF2-40B4-BE49-F238E27FC236}">
                  <a16:creationId xmlns:a16="http://schemas.microsoft.com/office/drawing/2014/main" id="{0641DDD1-9D04-47D2-A445-158BCC04161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  <p:sp>
        <p:nvSpPr>
          <p:cNvPr id="26" name="Zástupný obsah 2">
            <a:extLst>
              <a:ext uri="{FF2B5EF4-FFF2-40B4-BE49-F238E27FC236}">
                <a16:creationId xmlns:a16="http://schemas.microsoft.com/office/drawing/2014/main" id="{04ACDA81-8751-49AB-97FB-4BF8241EFBBA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381740" y="1376037"/>
            <a:ext cx="4927108" cy="5152017"/>
          </a:xfrm>
        </p:spPr>
        <p:txBody>
          <a:bodyPr>
            <a:normAutofit/>
          </a:bodyPr>
          <a:lstStyle>
            <a:lvl1pPr marL="228600" indent="-228600">
              <a:buClr>
                <a:srgbClr val="D31145"/>
              </a:buClr>
              <a:buFont typeface="Arial" panose="020B0604020202020204" pitchFamily="34" charset="0"/>
              <a:buChar char="̶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rgbClr val="D31145"/>
              </a:buClr>
              <a:buFont typeface="Arial" panose="020B0604020202020204" pitchFamily="34" charset="0"/>
              <a:buChar char="̶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D31145"/>
              </a:buClr>
              <a:buFont typeface="Arial" panose="020B0604020202020204" pitchFamily="34" charset="0"/>
              <a:buChar char="̶"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D31145"/>
              </a:buClr>
              <a:buFont typeface="Arial" panose="020B0604020202020204" pitchFamily="34" charset="0"/>
              <a:buChar char="̶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</p:txBody>
      </p:sp>
    </p:spTree>
    <p:extLst>
      <p:ext uri="{BB962C8B-B14F-4D97-AF65-F5344CB8AC3E}">
        <p14:creationId xmlns:p14="http://schemas.microsoft.com/office/powerpoint/2010/main" val="5452912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uze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65D34D94-04F9-4E00-B5C8-BA240CAA9819}"/>
              </a:ext>
            </a:extLst>
          </p:cNvPr>
          <p:cNvSpPr/>
          <p:nvPr userDrawn="1"/>
        </p:nvSpPr>
        <p:spPr>
          <a:xfrm>
            <a:off x="0" y="0"/>
            <a:ext cx="12192000" cy="1059255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6" name="Nadpis 1">
            <a:extLst>
              <a:ext uri="{FF2B5EF4-FFF2-40B4-BE49-F238E27FC236}">
                <a16:creationId xmlns:a16="http://schemas.microsoft.com/office/drawing/2014/main" id="{5E3B3E7F-FC75-4C4E-B4B1-9B56B7FC22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0"/>
            <a:ext cx="5579709" cy="105925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21" name="Skupina 20">
            <a:extLst>
              <a:ext uri="{FF2B5EF4-FFF2-40B4-BE49-F238E27FC236}">
                <a16:creationId xmlns:a16="http://schemas.microsoft.com/office/drawing/2014/main" id="{68F80365-EAA4-451F-AF73-86DCFE8AB83A}"/>
              </a:ext>
            </a:extLst>
          </p:cNvPr>
          <p:cNvGrpSpPr/>
          <p:nvPr userDrawn="1"/>
        </p:nvGrpSpPr>
        <p:grpSpPr>
          <a:xfrm>
            <a:off x="6256073" y="329946"/>
            <a:ext cx="5742276" cy="451023"/>
            <a:chOff x="6353729" y="329946"/>
            <a:chExt cx="5742276" cy="451023"/>
          </a:xfrm>
        </p:grpSpPr>
        <p:grpSp>
          <p:nvGrpSpPr>
            <p:cNvPr id="22" name="Skupina 21">
              <a:extLst>
                <a:ext uri="{FF2B5EF4-FFF2-40B4-BE49-F238E27FC236}">
                  <a16:creationId xmlns:a16="http://schemas.microsoft.com/office/drawing/2014/main" id="{7BB3E92E-B74E-48A9-9E5E-5CA3884CB64E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24" name="Grafický objekt 23">
                <a:extLst>
                  <a:ext uri="{FF2B5EF4-FFF2-40B4-BE49-F238E27FC236}">
                    <a16:creationId xmlns:a16="http://schemas.microsoft.com/office/drawing/2014/main" id="{E8A2959C-9C38-4FE1-857B-E5CE286D30A3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=""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25" name="Grafický objekt 24">
                <a:extLst>
                  <a:ext uri="{FF2B5EF4-FFF2-40B4-BE49-F238E27FC236}">
                    <a16:creationId xmlns:a16="http://schemas.microsoft.com/office/drawing/2014/main" id="{BAA2F625-C665-422E-9490-CD15682AFECF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=""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23" name="Obrázek 22" descr="Obsah obrázku kreslení&#10;&#10;Popis byl vytvořen automaticky">
              <a:extLst>
                <a:ext uri="{FF2B5EF4-FFF2-40B4-BE49-F238E27FC236}">
                  <a16:creationId xmlns:a16="http://schemas.microsoft.com/office/drawing/2014/main" id="{4A334F60-C769-4877-A470-32CC5F3F7FF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7668088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uze nadpis minimál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délník 8">
            <a:extLst>
              <a:ext uri="{FF2B5EF4-FFF2-40B4-BE49-F238E27FC236}">
                <a16:creationId xmlns:a16="http://schemas.microsoft.com/office/drawing/2014/main" id="{4F31B8D1-4DDF-4FB2-AC58-4A1374AC35A4}"/>
              </a:ext>
            </a:extLst>
          </p:cNvPr>
          <p:cNvSpPr/>
          <p:nvPr userDrawn="1"/>
        </p:nvSpPr>
        <p:spPr>
          <a:xfrm>
            <a:off x="1" y="1"/>
            <a:ext cx="12192000" cy="576000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0" name="Nadpis 1">
            <a:extLst>
              <a:ext uri="{FF2B5EF4-FFF2-40B4-BE49-F238E27FC236}">
                <a16:creationId xmlns:a16="http://schemas.microsoft.com/office/drawing/2014/main" id="{4DAA469B-B863-447B-ABF4-3B7AFDB736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740" y="2"/>
            <a:ext cx="5396696" cy="576000"/>
          </a:xfrm>
        </p:spPr>
        <p:txBody>
          <a:bodyPr>
            <a:noAutofit/>
          </a:bodyPr>
          <a:lstStyle>
            <a:lvl1pPr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12" name="Skupina 11">
            <a:extLst>
              <a:ext uri="{FF2B5EF4-FFF2-40B4-BE49-F238E27FC236}">
                <a16:creationId xmlns:a16="http://schemas.microsoft.com/office/drawing/2014/main" id="{0CE82392-F9A7-4797-B789-543297A3131F}"/>
              </a:ext>
            </a:extLst>
          </p:cNvPr>
          <p:cNvGrpSpPr/>
          <p:nvPr userDrawn="1"/>
        </p:nvGrpSpPr>
        <p:grpSpPr>
          <a:xfrm>
            <a:off x="9532058" y="94004"/>
            <a:ext cx="2587791" cy="308285"/>
            <a:chOff x="8214317" y="331276"/>
            <a:chExt cx="3881688" cy="450808"/>
          </a:xfrm>
        </p:grpSpPr>
        <p:pic>
          <p:nvPicPr>
            <p:cNvPr id="14" name="Grafický objekt 13">
              <a:extLst>
                <a:ext uri="{FF2B5EF4-FFF2-40B4-BE49-F238E27FC236}">
                  <a16:creationId xmlns:a16="http://schemas.microsoft.com/office/drawing/2014/main" id="{D518AFD1-5C76-435F-900F-DCD04908956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14317" y="471177"/>
              <a:ext cx="2963998" cy="252000"/>
            </a:xfrm>
            <a:prstGeom prst="rect">
              <a:avLst/>
            </a:prstGeom>
          </p:spPr>
        </p:pic>
        <p:pic>
          <p:nvPicPr>
            <p:cNvPr id="15" name="Obrázek 14" descr="Obsah obrázku kreslení&#10;&#10;Popis byl vytvořen automaticky">
              <a:extLst>
                <a:ext uri="{FF2B5EF4-FFF2-40B4-BE49-F238E27FC236}">
                  <a16:creationId xmlns:a16="http://schemas.microsoft.com/office/drawing/2014/main" id="{54C0D6F4-44CD-4848-AE87-029AA0E556E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31276"/>
              <a:ext cx="665930" cy="450808"/>
            </a:xfrm>
            <a:prstGeom prst="rect">
              <a:avLst/>
            </a:prstGeom>
          </p:spPr>
        </p:pic>
      </p:grpSp>
      <p:pic>
        <p:nvPicPr>
          <p:cNvPr id="2" name="Grafický objekt 1">
            <a:extLst>
              <a:ext uri="{FF2B5EF4-FFF2-40B4-BE49-F238E27FC236}">
                <a16:creationId xmlns:a16="http://schemas.microsoft.com/office/drawing/2014/main" id="{000A9CFE-29F8-4983-92E5-1DE4851C8954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135853" y="101942"/>
            <a:ext cx="1258641" cy="356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88329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1166287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, obsah, obrázek - inverzní">
    <p:bg>
      <p:bgPr>
        <a:solidFill>
          <a:srgbClr val="D311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Zástupný obsah 2">
            <a:extLst>
              <a:ext uri="{FF2B5EF4-FFF2-40B4-BE49-F238E27FC236}">
                <a16:creationId xmlns:a16="http://schemas.microsoft.com/office/drawing/2014/main" id="{DD6A7890-1F20-4DA7-AA89-7E104719D3C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81000" y="1376362"/>
            <a:ext cx="11617349" cy="5132669"/>
          </a:xfrm>
        </p:spPr>
        <p:txBody>
          <a:bodyPr>
            <a:normAutofit/>
          </a:bodyPr>
          <a:lstStyle>
            <a:lvl1pPr marL="228600" indent="-228600">
              <a:buClr>
                <a:schemeClr val="bg1"/>
              </a:buClr>
              <a:buFont typeface="Arial" panose="020B0604020202020204" pitchFamily="34" charset="0"/>
              <a:buChar char="̶"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chemeClr val="bg1"/>
              </a:buClr>
              <a:buFont typeface="Arial" panose="020B0604020202020204" pitchFamily="34" charset="0"/>
              <a:buChar char="̶"/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cs-CZ" dirty="0"/>
              <a:t>První úroveň textu</a:t>
            </a:r>
          </a:p>
          <a:p>
            <a:pPr lvl="1"/>
            <a:r>
              <a:rPr lang="cs-CZ" dirty="0"/>
              <a:t>Druhá úroveň</a:t>
            </a:r>
          </a:p>
        </p:txBody>
      </p:sp>
      <p:grpSp>
        <p:nvGrpSpPr>
          <p:cNvPr id="12" name="Skupina 11">
            <a:extLst>
              <a:ext uri="{FF2B5EF4-FFF2-40B4-BE49-F238E27FC236}">
                <a16:creationId xmlns:a16="http://schemas.microsoft.com/office/drawing/2014/main" id="{66B19D25-1138-4220-A44A-0D4B63C96D9E}"/>
              </a:ext>
            </a:extLst>
          </p:cNvPr>
          <p:cNvGrpSpPr/>
          <p:nvPr userDrawn="1"/>
        </p:nvGrpSpPr>
        <p:grpSpPr>
          <a:xfrm>
            <a:off x="6256073" y="329946"/>
            <a:ext cx="5742276" cy="451023"/>
            <a:chOff x="6353729" y="329946"/>
            <a:chExt cx="5742276" cy="451023"/>
          </a:xfrm>
        </p:grpSpPr>
        <p:grpSp>
          <p:nvGrpSpPr>
            <p:cNvPr id="13" name="Skupina 12">
              <a:extLst>
                <a:ext uri="{FF2B5EF4-FFF2-40B4-BE49-F238E27FC236}">
                  <a16:creationId xmlns:a16="http://schemas.microsoft.com/office/drawing/2014/main" id="{0039C8DB-5008-4E21-B098-C6CD2E7B851C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18" name="Grafický objekt 17">
                <a:extLst>
                  <a:ext uri="{FF2B5EF4-FFF2-40B4-BE49-F238E27FC236}">
                    <a16:creationId xmlns:a16="http://schemas.microsoft.com/office/drawing/2014/main" id="{9B900898-BE86-488C-8A9B-61767CCBF73F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=""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19" name="Grafický objekt 18">
                <a:extLst>
                  <a:ext uri="{FF2B5EF4-FFF2-40B4-BE49-F238E27FC236}">
                    <a16:creationId xmlns:a16="http://schemas.microsoft.com/office/drawing/2014/main" id="{ED01BC9A-8599-4D60-8836-E630D56FCE4B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=""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17" name="Obrázek 16" descr="Obsah obrázku kreslení&#10;&#10;Popis byl vytvořen automaticky">
              <a:extLst>
                <a:ext uri="{FF2B5EF4-FFF2-40B4-BE49-F238E27FC236}">
                  <a16:creationId xmlns:a16="http://schemas.microsoft.com/office/drawing/2014/main" id="{7ECBA0B5-8E5C-4967-8167-2D88E70CA7E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  <p:sp>
        <p:nvSpPr>
          <p:cNvPr id="20" name="Nadpis 1">
            <a:extLst>
              <a:ext uri="{FF2B5EF4-FFF2-40B4-BE49-F238E27FC236}">
                <a16:creationId xmlns:a16="http://schemas.microsoft.com/office/drawing/2014/main" id="{42724F13-0F34-4D06-9D65-59247B61DE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0"/>
            <a:ext cx="5579709" cy="105925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</p:spTree>
    <p:extLst>
      <p:ext uri="{BB962C8B-B14F-4D97-AF65-F5344CB8AC3E}">
        <p14:creationId xmlns:p14="http://schemas.microsoft.com/office/powerpoint/2010/main" val="18069722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1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ředělovací smín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B6EE3335-4CFA-4F78-ACC9-DCDA0C61E0E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>
        <p:nvSpPr>
          <p:cNvPr id="7" name="Nadpis 1">
            <a:extLst>
              <a:ext uri="{FF2B5EF4-FFF2-40B4-BE49-F238E27FC236}">
                <a16:creationId xmlns:a16="http://schemas.microsoft.com/office/drawing/2014/main" id="{B4AA1ACA-170D-42E8-8323-B664F9958C4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503487"/>
            <a:ext cx="9144000" cy="1189622"/>
          </a:xfrm>
        </p:spPr>
        <p:txBody>
          <a:bodyPr anchor="b">
            <a:noAutofit/>
          </a:bodyPr>
          <a:lstStyle>
            <a:lvl1pPr algn="ctr">
              <a:defRPr sz="4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sp>
        <p:nvSpPr>
          <p:cNvPr id="8" name="Podnadpis 2">
            <a:extLst>
              <a:ext uri="{FF2B5EF4-FFF2-40B4-BE49-F238E27FC236}">
                <a16:creationId xmlns:a16="http://schemas.microsoft.com/office/drawing/2014/main" id="{3E1FB666-EF45-45A1-80A5-B759B741F87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93110"/>
            <a:ext cx="9144000" cy="1564690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 dirty="0"/>
              <a:t>Podnadpis</a:t>
            </a:r>
          </a:p>
        </p:txBody>
      </p:sp>
      <p:pic>
        <p:nvPicPr>
          <p:cNvPr id="20" name="Obrázek 19" descr="Obsah obrázku kreslení&#10;&#10;Popis byl vytvořen automaticky">
            <a:extLst>
              <a:ext uri="{FF2B5EF4-FFF2-40B4-BE49-F238E27FC236}">
                <a16:creationId xmlns:a16="http://schemas.microsoft.com/office/drawing/2014/main" id="{EA3783B6-FC2A-454B-9F4B-560372C1E03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748" y="5989948"/>
            <a:ext cx="914504" cy="619083"/>
          </a:xfrm>
          <a:prstGeom prst="rect">
            <a:avLst/>
          </a:prstGeom>
        </p:spPr>
      </p:pic>
      <p:grpSp>
        <p:nvGrpSpPr>
          <p:cNvPr id="15" name="Skupina 14">
            <a:extLst>
              <a:ext uri="{FF2B5EF4-FFF2-40B4-BE49-F238E27FC236}">
                <a16:creationId xmlns:a16="http://schemas.microsoft.com/office/drawing/2014/main" id="{92CD7EB7-A771-4FBB-B8C7-DB5D59BBB75F}"/>
              </a:ext>
            </a:extLst>
          </p:cNvPr>
          <p:cNvGrpSpPr/>
          <p:nvPr userDrawn="1"/>
        </p:nvGrpSpPr>
        <p:grpSpPr>
          <a:xfrm>
            <a:off x="2907576" y="929325"/>
            <a:ext cx="6376849" cy="627081"/>
            <a:chOff x="3150227" y="929325"/>
            <a:chExt cx="6376849" cy="627081"/>
          </a:xfrm>
        </p:grpSpPr>
        <p:pic>
          <p:nvPicPr>
            <p:cNvPr id="16" name="Grafický objekt 15">
              <a:extLst>
                <a:ext uri="{FF2B5EF4-FFF2-40B4-BE49-F238E27FC236}">
                  <a16:creationId xmlns:a16="http://schemas.microsoft.com/office/drawing/2014/main" id="{F450C9B7-74DB-41E6-BE50-75396E9C66F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150227" y="929325"/>
              <a:ext cx="2211887" cy="627081"/>
            </a:xfrm>
            <a:prstGeom prst="rect">
              <a:avLst/>
            </a:prstGeom>
          </p:spPr>
        </p:pic>
        <p:pic>
          <p:nvPicPr>
            <p:cNvPr id="17" name="Grafický objekt 16">
              <a:extLst>
                <a:ext uri="{FF2B5EF4-FFF2-40B4-BE49-F238E27FC236}">
                  <a16:creationId xmlns:a16="http://schemas.microsoft.com/office/drawing/2014/main" id="{857E4D19-AD77-4999-B9C4-830DAE3D801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755612" y="1091418"/>
              <a:ext cx="3771464" cy="3206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5115265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4159AF-26F1-42E1-BF83-F89C20A19403}" type="datetimeFigureOut">
              <a:rPr lang="cs-CZ" smtClean="0"/>
              <a:t>29.01.2021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B1DE3A8-275C-4F7D-9678-21DFF80A701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112920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538802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délník 8">
            <a:extLst>
              <a:ext uri="{FF2B5EF4-FFF2-40B4-BE49-F238E27FC236}">
                <a16:creationId xmlns:a16="http://schemas.microsoft.com/office/drawing/2014/main" id="{CCA52EFB-82F9-447B-B7F3-826EC4CD9CBF}"/>
              </a:ext>
            </a:extLst>
          </p:cNvPr>
          <p:cNvSpPr/>
          <p:nvPr userDrawn="1"/>
        </p:nvSpPr>
        <p:spPr>
          <a:xfrm>
            <a:off x="0" y="0"/>
            <a:ext cx="12192000" cy="3693111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71BE36A2-70AC-4C89-89C4-238AB82AA6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503487"/>
            <a:ext cx="12192000" cy="1189622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DC3DEF16-12AD-4266-89B6-935870F017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93110"/>
            <a:ext cx="9144000" cy="1564690"/>
          </a:xfrm>
        </p:spPr>
        <p:txBody>
          <a:bodyPr anchor="ctr"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 dirty="0"/>
              <a:t>Kliknutím můžete upravit styl předlohy.</a:t>
            </a:r>
          </a:p>
        </p:txBody>
      </p:sp>
      <p:grpSp>
        <p:nvGrpSpPr>
          <p:cNvPr id="11" name="Skupina 10">
            <a:extLst>
              <a:ext uri="{FF2B5EF4-FFF2-40B4-BE49-F238E27FC236}">
                <a16:creationId xmlns:a16="http://schemas.microsoft.com/office/drawing/2014/main" id="{6CF3A5FA-C42D-4E34-9D77-74D10308ACF3}"/>
              </a:ext>
            </a:extLst>
          </p:cNvPr>
          <p:cNvGrpSpPr/>
          <p:nvPr userDrawn="1"/>
        </p:nvGrpSpPr>
        <p:grpSpPr>
          <a:xfrm>
            <a:off x="2325580" y="790894"/>
            <a:ext cx="7540840" cy="921700"/>
            <a:chOff x="2441360" y="790894"/>
            <a:chExt cx="7540840" cy="921700"/>
          </a:xfrm>
        </p:grpSpPr>
        <p:pic>
          <p:nvPicPr>
            <p:cNvPr id="8" name="Obrázek 7">
              <a:extLst>
                <a:ext uri="{FF2B5EF4-FFF2-40B4-BE49-F238E27FC236}">
                  <a16:creationId xmlns:a16="http://schemas.microsoft.com/office/drawing/2014/main" id="{B198CE6B-E463-4B26-AD17-D57305EBAE8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1893"/>
            <a:stretch/>
          </p:blipFill>
          <p:spPr>
            <a:xfrm>
              <a:off x="2441360" y="790894"/>
              <a:ext cx="3426781" cy="921700"/>
            </a:xfrm>
            <a:prstGeom prst="rect">
              <a:avLst/>
            </a:prstGeom>
          </p:spPr>
        </p:pic>
        <p:pic>
          <p:nvPicPr>
            <p:cNvPr id="10" name="Obrázek 9">
              <a:extLst>
                <a:ext uri="{FF2B5EF4-FFF2-40B4-BE49-F238E27FC236}">
                  <a16:creationId xmlns:a16="http://schemas.microsoft.com/office/drawing/2014/main" id="{911BFECC-788F-4A5A-B297-6CA8846F01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698"/>
            <a:stretch/>
          </p:blipFill>
          <p:spPr>
            <a:xfrm>
              <a:off x="5800078" y="790894"/>
              <a:ext cx="4182122" cy="921700"/>
            </a:xfrm>
            <a:prstGeom prst="rect">
              <a:avLst/>
            </a:prstGeom>
          </p:spPr>
        </p:pic>
      </p:grpSp>
      <p:pic>
        <p:nvPicPr>
          <p:cNvPr id="12" name="Obrázek 11">
            <a:extLst>
              <a:ext uri="{FF2B5EF4-FFF2-40B4-BE49-F238E27FC236}">
                <a16:creationId xmlns:a16="http://schemas.microsoft.com/office/drawing/2014/main" id="{9EE90BA2-9181-43A3-8D17-C7D721FC34C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3566" y="6040340"/>
            <a:ext cx="964869" cy="639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58930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Zástupný obsah 2">
            <a:extLst>
              <a:ext uri="{FF2B5EF4-FFF2-40B4-BE49-F238E27FC236}">
                <a16:creationId xmlns:a16="http://schemas.microsoft.com/office/drawing/2014/main" id="{CC8B3D67-369B-4F24-8897-F0919A3E54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739" y="1039226"/>
            <a:ext cx="11487705" cy="5587305"/>
          </a:xfrm>
        </p:spPr>
        <p:txBody>
          <a:bodyPr>
            <a:normAutofit/>
          </a:bodyPr>
          <a:lstStyle>
            <a:lvl1pPr marL="228600" indent="-228600">
              <a:buClr>
                <a:srgbClr val="D31145"/>
              </a:buClr>
              <a:buFont typeface="Arial" panose="020B0604020202020204" pitchFamily="34" charset="0"/>
              <a:buChar char="̶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rgbClr val="D31145"/>
              </a:buClr>
              <a:buFont typeface="Arial" panose="020B0604020202020204" pitchFamily="34" charset="0"/>
              <a:buChar char="̶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D31145"/>
              </a:buClr>
              <a:buFont typeface="Arial" panose="020B0604020202020204" pitchFamily="34" charset="0"/>
              <a:buChar char="̶"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D31145"/>
              </a:buClr>
              <a:buFont typeface="Arial" panose="020B0604020202020204" pitchFamily="34" charset="0"/>
              <a:buChar char="̶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Clr>
                <a:srgbClr val="D31145"/>
              </a:buClr>
              <a:buFont typeface="Arial" panose="020B0604020202020204" pitchFamily="34" charset="0"/>
              <a:buChar char="̶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cs-CZ" dirty="0"/>
          </a:p>
        </p:txBody>
      </p:sp>
      <p:sp>
        <p:nvSpPr>
          <p:cNvPr id="19" name="Obdélník 18">
            <a:extLst>
              <a:ext uri="{FF2B5EF4-FFF2-40B4-BE49-F238E27FC236}">
                <a16:creationId xmlns:a16="http://schemas.microsoft.com/office/drawing/2014/main" id="{11FBEFA6-3CC9-4A8B-98AB-811AE091489A}"/>
              </a:ext>
            </a:extLst>
          </p:cNvPr>
          <p:cNvSpPr/>
          <p:nvPr userDrawn="1"/>
        </p:nvSpPr>
        <p:spPr>
          <a:xfrm>
            <a:off x="1" y="1"/>
            <a:ext cx="12192000" cy="790667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20" name="Nadpis 1">
            <a:extLst>
              <a:ext uri="{FF2B5EF4-FFF2-40B4-BE49-F238E27FC236}">
                <a16:creationId xmlns:a16="http://schemas.microsoft.com/office/drawing/2014/main" id="{C2747F8C-F296-41AB-B6E6-650FFEA011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740" y="1"/>
            <a:ext cx="5396696" cy="790667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21" name="Skupina 20">
            <a:extLst>
              <a:ext uri="{FF2B5EF4-FFF2-40B4-BE49-F238E27FC236}">
                <a16:creationId xmlns:a16="http://schemas.microsoft.com/office/drawing/2014/main" id="{9928806D-A537-4323-B4ED-4983696D2AF8}"/>
              </a:ext>
            </a:extLst>
          </p:cNvPr>
          <p:cNvGrpSpPr/>
          <p:nvPr userDrawn="1"/>
        </p:nvGrpSpPr>
        <p:grpSpPr>
          <a:xfrm>
            <a:off x="5972087" y="107328"/>
            <a:ext cx="6026262" cy="737003"/>
            <a:chOff x="5972087" y="329946"/>
            <a:chExt cx="6026262" cy="737003"/>
          </a:xfrm>
        </p:grpSpPr>
        <p:grpSp>
          <p:nvGrpSpPr>
            <p:cNvPr id="22" name="Skupina 21">
              <a:extLst>
                <a:ext uri="{FF2B5EF4-FFF2-40B4-BE49-F238E27FC236}">
                  <a16:creationId xmlns:a16="http://schemas.microsoft.com/office/drawing/2014/main" id="{FB2B0A03-1219-4FC5-81C7-A43DCB123A0C}"/>
                </a:ext>
              </a:extLst>
            </p:cNvPr>
            <p:cNvGrpSpPr/>
            <p:nvPr userDrawn="1"/>
          </p:nvGrpSpPr>
          <p:grpSpPr>
            <a:xfrm>
              <a:off x="8116661" y="349032"/>
              <a:ext cx="3881688" cy="450808"/>
              <a:chOff x="8214317" y="349032"/>
              <a:chExt cx="3881688" cy="450808"/>
            </a:xfrm>
          </p:grpSpPr>
          <p:pic>
            <p:nvPicPr>
              <p:cNvPr id="24" name="Grafický objekt 23">
                <a:extLst>
                  <a:ext uri="{FF2B5EF4-FFF2-40B4-BE49-F238E27FC236}">
                    <a16:creationId xmlns:a16="http://schemas.microsoft.com/office/drawing/2014/main" id="{2E921148-1008-412D-AB36-245237C3D6BD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p:blipFill>
            <p:spPr>
              <a:xfrm>
                <a:off x="8214317" y="488933"/>
                <a:ext cx="2963998" cy="252000"/>
              </a:xfrm>
              <a:prstGeom prst="rect">
                <a:avLst/>
              </a:prstGeom>
            </p:spPr>
          </p:pic>
          <p:pic>
            <p:nvPicPr>
              <p:cNvPr id="28" name="Obrázek 27" descr="Obsah obrázku kreslení&#10;&#10;Popis byl vytvořen automaticky">
                <a:extLst>
                  <a:ext uri="{FF2B5EF4-FFF2-40B4-BE49-F238E27FC236}">
                    <a16:creationId xmlns:a16="http://schemas.microsoft.com/office/drawing/2014/main" id="{480755B3-A38B-4215-974C-50EA6F664943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430075" y="349032"/>
                <a:ext cx="665930" cy="450808"/>
              </a:xfrm>
              <a:prstGeom prst="rect">
                <a:avLst/>
              </a:prstGeom>
            </p:spPr>
          </p:pic>
        </p:grpSp>
        <p:pic>
          <p:nvPicPr>
            <p:cNvPr id="23" name="Grafický objekt 22">
              <a:extLst>
                <a:ext uri="{FF2B5EF4-FFF2-40B4-BE49-F238E27FC236}">
                  <a16:creationId xmlns:a16="http://schemas.microsoft.com/office/drawing/2014/main" id="{1A14BE4F-72B2-49A1-B4A4-7983F7AE574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t="-1" b="-2685"/>
            <a:stretch/>
          </p:blipFill>
          <p:spPr>
            <a:xfrm>
              <a:off x="5972087" y="329946"/>
              <a:ext cx="1892814" cy="7370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593171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4">
          <p15:clr>
            <a:srgbClr val="FBAE40"/>
          </p15:clr>
        </p15:guide>
        <p15:guide id="2" pos="7582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uze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délník 10">
            <a:extLst>
              <a:ext uri="{FF2B5EF4-FFF2-40B4-BE49-F238E27FC236}">
                <a16:creationId xmlns:a16="http://schemas.microsoft.com/office/drawing/2014/main" id="{DC58920C-B9EC-4A94-B9EB-451592F3EED9}"/>
              </a:ext>
            </a:extLst>
          </p:cNvPr>
          <p:cNvSpPr/>
          <p:nvPr userDrawn="1"/>
        </p:nvSpPr>
        <p:spPr>
          <a:xfrm>
            <a:off x="1" y="1"/>
            <a:ext cx="12192000" cy="790667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2" name="Nadpis 1">
            <a:extLst>
              <a:ext uri="{FF2B5EF4-FFF2-40B4-BE49-F238E27FC236}">
                <a16:creationId xmlns:a16="http://schemas.microsoft.com/office/drawing/2014/main" id="{A3C58891-14E6-4818-B969-C72F93F087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740" y="1"/>
            <a:ext cx="5396696" cy="790667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13" name="Skupina 12">
            <a:extLst>
              <a:ext uri="{FF2B5EF4-FFF2-40B4-BE49-F238E27FC236}">
                <a16:creationId xmlns:a16="http://schemas.microsoft.com/office/drawing/2014/main" id="{4B49FBB4-BF51-45C2-86CA-B4502DA62936}"/>
              </a:ext>
            </a:extLst>
          </p:cNvPr>
          <p:cNvGrpSpPr/>
          <p:nvPr userDrawn="1"/>
        </p:nvGrpSpPr>
        <p:grpSpPr>
          <a:xfrm>
            <a:off x="5972087" y="107328"/>
            <a:ext cx="6026262" cy="737003"/>
            <a:chOff x="5972087" y="329946"/>
            <a:chExt cx="6026262" cy="737003"/>
          </a:xfrm>
        </p:grpSpPr>
        <p:grpSp>
          <p:nvGrpSpPr>
            <p:cNvPr id="14" name="Skupina 13">
              <a:extLst>
                <a:ext uri="{FF2B5EF4-FFF2-40B4-BE49-F238E27FC236}">
                  <a16:creationId xmlns:a16="http://schemas.microsoft.com/office/drawing/2014/main" id="{1533BE81-CFEE-48A9-AF03-143EC513CB79}"/>
                </a:ext>
              </a:extLst>
            </p:cNvPr>
            <p:cNvGrpSpPr/>
            <p:nvPr userDrawn="1"/>
          </p:nvGrpSpPr>
          <p:grpSpPr>
            <a:xfrm>
              <a:off x="8116661" y="349032"/>
              <a:ext cx="3881688" cy="450808"/>
              <a:chOff x="8214317" y="349032"/>
              <a:chExt cx="3881688" cy="450808"/>
            </a:xfrm>
          </p:grpSpPr>
          <p:pic>
            <p:nvPicPr>
              <p:cNvPr id="17" name="Grafický objekt 16">
                <a:extLst>
                  <a:ext uri="{FF2B5EF4-FFF2-40B4-BE49-F238E27FC236}">
                    <a16:creationId xmlns:a16="http://schemas.microsoft.com/office/drawing/2014/main" id="{2BA1D09A-64DD-4910-BF60-CC7075472A81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p:blipFill>
            <p:spPr>
              <a:xfrm>
                <a:off x="8214317" y="488933"/>
                <a:ext cx="2963998" cy="252000"/>
              </a:xfrm>
              <a:prstGeom prst="rect">
                <a:avLst/>
              </a:prstGeom>
            </p:spPr>
          </p:pic>
          <p:pic>
            <p:nvPicPr>
              <p:cNvPr id="18" name="Obrázek 17" descr="Obsah obrázku kreslení&#10;&#10;Popis byl vytvořen automaticky">
                <a:extLst>
                  <a:ext uri="{FF2B5EF4-FFF2-40B4-BE49-F238E27FC236}">
                    <a16:creationId xmlns:a16="http://schemas.microsoft.com/office/drawing/2014/main" id="{3A04F306-61D6-499B-9F34-24714C7AFEAD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430075" y="349032"/>
                <a:ext cx="665930" cy="450808"/>
              </a:xfrm>
              <a:prstGeom prst="rect">
                <a:avLst/>
              </a:prstGeom>
            </p:spPr>
          </p:pic>
        </p:grpSp>
        <p:pic>
          <p:nvPicPr>
            <p:cNvPr id="15" name="Grafický objekt 14">
              <a:extLst>
                <a:ext uri="{FF2B5EF4-FFF2-40B4-BE49-F238E27FC236}">
                  <a16:creationId xmlns:a16="http://schemas.microsoft.com/office/drawing/2014/main" id="{62747C58-6152-448D-9270-C4FE61C51FC4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t="-1" b="-2685"/>
            <a:stretch/>
          </p:blipFill>
          <p:spPr>
            <a:xfrm>
              <a:off x="5972087" y="329946"/>
              <a:ext cx="1892814" cy="7370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548860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uze nadpis minimaln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délník 7">
            <a:extLst>
              <a:ext uri="{FF2B5EF4-FFF2-40B4-BE49-F238E27FC236}">
                <a16:creationId xmlns:a16="http://schemas.microsoft.com/office/drawing/2014/main" id="{57251005-B581-4C6B-9623-FE7C9E672C61}"/>
              </a:ext>
            </a:extLst>
          </p:cNvPr>
          <p:cNvSpPr/>
          <p:nvPr userDrawn="1"/>
        </p:nvSpPr>
        <p:spPr>
          <a:xfrm>
            <a:off x="1" y="1"/>
            <a:ext cx="12192000" cy="576000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9" name="Nadpis 1">
            <a:extLst>
              <a:ext uri="{FF2B5EF4-FFF2-40B4-BE49-F238E27FC236}">
                <a16:creationId xmlns:a16="http://schemas.microsoft.com/office/drawing/2014/main" id="{2ABA8342-40EF-4EF8-878F-E756BF1AAB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740" y="2"/>
            <a:ext cx="5396696" cy="576000"/>
          </a:xfrm>
        </p:spPr>
        <p:txBody>
          <a:bodyPr>
            <a:noAutofit/>
          </a:bodyPr>
          <a:lstStyle>
            <a:lvl1pPr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11" name="Skupina 10">
            <a:extLst>
              <a:ext uri="{FF2B5EF4-FFF2-40B4-BE49-F238E27FC236}">
                <a16:creationId xmlns:a16="http://schemas.microsoft.com/office/drawing/2014/main" id="{EC133C2D-E49B-4A76-8E4C-79637436790E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102342" y="93094"/>
            <a:ext cx="4017507" cy="504000"/>
            <a:chOff x="5972087" y="329946"/>
            <a:chExt cx="6026262" cy="737003"/>
          </a:xfrm>
        </p:grpSpPr>
        <p:grpSp>
          <p:nvGrpSpPr>
            <p:cNvPr id="12" name="Skupina 11">
              <a:extLst>
                <a:ext uri="{FF2B5EF4-FFF2-40B4-BE49-F238E27FC236}">
                  <a16:creationId xmlns:a16="http://schemas.microsoft.com/office/drawing/2014/main" id="{7B0E7EF1-130B-4AF3-9B9B-F57B675459BE}"/>
                </a:ext>
              </a:extLst>
            </p:cNvPr>
            <p:cNvGrpSpPr/>
            <p:nvPr userDrawn="1"/>
          </p:nvGrpSpPr>
          <p:grpSpPr>
            <a:xfrm>
              <a:off x="8116661" y="331276"/>
              <a:ext cx="3881688" cy="450808"/>
              <a:chOff x="8214317" y="331276"/>
              <a:chExt cx="3881688" cy="450808"/>
            </a:xfrm>
          </p:grpSpPr>
          <p:pic>
            <p:nvPicPr>
              <p:cNvPr id="14" name="Grafický objekt 13">
                <a:extLst>
                  <a:ext uri="{FF2B5EF4-FFF2-40B4-BE49-F238E27FC236}">
                    <a16:creationId xmlns:a16="http://schemas.microsoft.com/office/drawing/2014/main" id="{5A70A0E6-773C-4F6E-853C-28A61AEF1D8E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p:blipFill>
            <p:spPr>
              <a:xfrm>
                <a:off x="8214317" y="471177"/>
                <a:ext cx="2963998" cy="252000"/>
              </a:xfrm>
              <a:prstGeom prst="rect">
                <a:avLst/>
              </a:prstGeom>
            </p:spPr>
          </p:pic>
          <p:pic>
            <p:nvPicPr>
              <p:cNvPr id="15" name="Obrázek 14" descr="Obsah obrázku kreslení&#10;&#10;Popis byl vytvořen automaticky">
                <a:extLst>
                  <a:ext uri="{FF2B5EF4-FFF2-40B4-BE49-F238E27FC236}">
                    <a16:creationId xmlns:a16="http://schemas.microsoft.com/office/drawing/2014/main" id="{7F95AEA6-4367-4B52-93A3-3068041EC41B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430075" y="331276"/>
                <a:ext cx="665930" cy="450808"/>
              </a:xfrm>
              <a:prstGeom prst="rect">
                <a:avLst/>
              </a:prstGeom>
            </p:spPr>
          </p:pic>
        </p:grpSp>
        <p:pic>
          <p:nvPicPr>
            <p:cNvPr id="13" name="Grafický objekt 12">
              <a:extLst>
                <a:ext uri="{FF2B5EF4-FFF2-40B4-BE49-F238E27FC236}">
                  <a16:creationId xmlns:a16="http://schemas.microsoft.com/office/drawing/2014/main" id="{ABAFA576-D9BF-4267-9BD2-2B78AD34E65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t="-1" b="-2685"/>
            <a:stretch/>
          </p:blipFill>
          <p:spPr>
            <a:xfrm>
              <a:off x="5972087" y="329946"/>
              <a:ext cx="1892814" cy="7370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0606712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434414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uze nadpis minimál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délník 8">
            <a:extLst>
              <a:ext uri="{FF2B5EF4-FFF2-40B4-BE49-F238E27FC236}">
                <a16:creationId xmlns:a16="http://schemas.microsoft.com/office/drawing/2014/main" id="{4F31B8D1-4DDF-4FB2-AC58-4A1374AC35A4}"/>
              </a:ext>
            </a:extLst>
          </p:cNvPr>
          <p:cNvSpPr/>
          <p:nvPr userDrawn="1"/>
        </p:nvSpPr>
        <p:spPr>
          <a:xfrm>
            <a:off x="1" y="1"/>
            <a:ext cx="12192000" cy="576000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0" name="Nadpis 1">
            <a:extLst>
              <a:ext uri="{FF2B5EF4-FFF2-40B4-BE49-F238E27FC236}">
                <a16:creationId xmlns:a16="http://schemas.microsoft.com/office/drawing/2014/main" id="{4DAA469B-B863-447B-ABF4-3B7AFDB736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740" y="2"/>
            <a:ext cx="5396696" cy="576000"/>
          </a:xfrm>
        </p:spPr>
        <p:txBody>
          <a:bodyPr>
            <a:noAutofit/>
          </a:bodyPr>
          <a:lstStyle>
            <a:lvl1pPr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12" name="Skupina 11">
            <a:extLst>
              <a:ext uri="{FF2B5EF4-FFF2-40B4-BE49-F238E27FC236}">
                <a16:creationId xmlns:a16="http://schemas.microsoft.com/office/drawing/2014/main" id="{0CE82392-F9A7-4797-B789-543297A3131F}"/>
              </a:ext>
            </a:extLst>
          </p:cNvPr>
          <p:cNvGrpSpPr/>
          <p:nvPr userDrawn="1"/>
        </p:nvGrpSpPr>
        <p:grpSpPr>
          <a:xfrm>
            <a:off x="9532058" y="94004"/>
            <a:ext cx="2587791" cy="308285"/>
            <a:chOff x="8214317" y="331276"/>
            <a:chExt cx="3881688" cy="450808"/>
          </a:xfrm>
        </p:grpSpPr>
        <p:pic>
          <p:nvPicPr>
            <p:cNvPr id="14" name="Grafický objekt 13">
              <a:extLst>
                <a:ext uri="{FF2B5EF4-FFF2-40B4-BE49-F238E27FC236}">
                  <a16:creationId xmlns:a16="http://schemas.microsoft.com/office/drawing/2014/main" id="{D518AFD1-5C76-435F-900F-DCD04908956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8214317" y="471177"/>
              <a:ext cx="2963998" cy="252000"/>
            </a:xfrm>
            <a:prstGeom prst="rect">
              <a:avLst/>
            </a:prstGeom>
          </p:spPr>
        </p:pic>
        <p:pic>
          <p:nvPicPr>
            <p:cNvPr id="15" name="Obrázek 14" descr="Obsah obrázku kreslení&#10;&#10;Popis byl vytvořen automaticky">
              <a:extLst>
                <a:ext uri="{FF2B5EF4-FFF2-40B4-BE49-F238E27FC236}">
                  <a16:creationId xmlns:a16="http://schemas.microsoft.com/office/drawing/2014/main" id="{54C0D6F4-44CD-4848-AE87-029AA0E556E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31276"/>
              <a:ext cx="665930" cy="450808"/>
            </a:xfrm>
            <a:prstGeom prst="rect">
              <a:avLst/>
            </a:prstGeom>
          </p:spPr>
        </p:pic>
      </p:grpSp>
      <p:pic>
        <p:nvPicPr>
          <p:cNvPr id="2" name="Grafický objekt 1">
            <a:extLst>
              <a:ext uri="{FF2B5EF4-FFF2-40B4-BE49-F238E27FC236}">
                <a16:creationId xmlns:a16="http://schemas.microsoft.com/office/drawing/2014/main" id="{000A9CFE-29F8-4983-92E5-1DE4851C8954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8135853" y="101942"/>
            <a:ext cx="1258641" cy="356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65908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délník 8">
            <a:extLst>
              <a:ext uri="{FF2B5EF4-FFF2-40B4-BE49-F238E27FC236}">
                <a16:creationId xmlns:a16="http://schemas.microsoft.com/office/drawing/2014/main" id="{CCA52EFB-82F9-447B-B7F3-826EC4CD9CBF}"/>
              </a:ext>
            </a:extLst>
          </p:cNvPr>
          <p:cNvSpPr/>
          <p:nvPr userDrawn="1"/>
        </p:nvSpPr>
        <p:spPr>
          <a:xfrm>
            <a:off x="0" y="0"/>
            <a:ext cx="12192000" cy="3693111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71BE36A2-70AC-4C89-89C4-238AB82AA6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503487"/>
            <a:ext cx="12192000" cy="1189622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DC3DEF16-12AD-4266-89B6-935870F017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93110"/>
            <a:ext cx="9144000" cy="1564690"/>
          </a:xfrm>
        </p:spPr>
        <p:txBody>
          <a:bodyPr anchor="ctr"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 dirty="0"/>
              <a:t>Kliknutím můžete upravit styl předlohy.</a:t>
            </a:r>
          </a:p>
        </p:txBody>
      </p:sp>
      <p:grpSp>
        <p:nvGrpSpPr>
          <p:cNvPr id="11" name="Skupina 10">
            <a:extLst>
              <a:ext uri="{FF2B5EF4-FFF2-40B4-BE49-F238E27FC236}">
                <a16:creationId xmlns:a16="http://schemas.microsoft.com/office/drawing/2014/main" id="{6CF3A5FA-C42D-4E34-9D77-74D10308ACF3}"/>
              </a:ext>
            </a:extLst>
          </p:cNvPr>
          <p:cNvGrpSpPr/>
          <p:nvPr userDrawn="1"/>
        </p:nvGrpSpPr>
        <p:grpSpPr>
          <a:xfrm>
            <a:off x="2325580" y="790894"/>
            <a:ext cx="7540840" cy="921700"/>
            <a:chOff x="2441360" y="790894"/>
            <a:chExt cx="7540840" cy="921700"/>
          </a:xfrm>
        </p:grpSpPr>
        <p:pic>
          <p:nvPicPr>
            <p:cNvPr id="8" name="Obrázek 7">
              <a:extLst>
                <a:ext uri="{FF2B5EF4-FFF2-40B4-BE49-F238E27FC236}">
                  <a16:creationId xmlns:a16="http://schemas.microsoft.com/office/drawing/2014/main" id="{B198CE6B-E463-4B26-AD17-D57305EBAE8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1893"/>
            <a:stretch/>
          </p:blipFill>
          <p:spPr>
            <a:xfrm>
              <a:off x="2441360" y="790894"/>
              <a:ext cx="3426781" cy="921700"/>
            </a:xfrm>
            <a:prstGeom prst="rect">
              <a:avLst/>
            </a:prstGeom>
          </p:spPr>
        </p:pic>
        <p:pic>
          <p:nvPicPr>
            <p:cNvPr id="10" name="Obrázek 9">
              <a:extLst>
                <a:ext uri="{FF2B5EF4-FFF2-40B4-BE49-F238E27FC236}">
                  <a16:creationId xmlns:a16="http://schemas.microsoft.com/office/drawing/2014/main" id="{911BFECC-788F-4A5A-B297-6CA8846F01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698"/>
            <a:stretch/>
          </p:blipFill>
          <p:spPr>
            <a:xfrm>
              <a:off x="5800078" y="790894"/>
              <a:ext cx="4182122" cy="921700"/>
            </a:xfrm>
            <a:prstGeom prst="rect">
              <a:avLst/>
            </a:prstGeom>
          </p:spPr>
        </p:pic>
      </p:grpSp>
      <p:pic>
        <p:nvPicPr>
          <p:cNvPr id="12" name="Obrázek 11">
            <a:extLst>
              <a:ext uri="{FF2B5EF4-FFF2-40B4-BE49-F238E27FC236}">
                <a16:creationId xmlns:a16="http://schemas.microsoft.com/office/drawing/2014/main" id="{9EE90BA2-9181-43A3-8D17-C7D721FC34C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3566" y="6040340"/>
            <a:ext cx="964869" cy="639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3616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Úvodní smín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délník 2">
            <a:extLst>
              <a:ext uri="{FF2B5EF4-FFF2-40B4-BE49-F238E27FC236}">
                <a16:creationId xmlns:a16="http://schemas.microsoft.com/office/drawing/2014/main" id="{4EC56048-479B-4CB1-B677-16A8618B9DB7}"/>
              </a:ext>
            </a:extLst>
          </p:cNvPr>
          <p:cNvSpPr/>
          <p:nvPr userDrawn="1"/>
        </p:nvSpPr>
        <p:spPr>
          <a:xfrm>
            <a:off x="0" y="0"/>
            <a:ext cx="12192000" cy="3693111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pic>
        <p:nvPicPr>
          <p:cNvPr id="18" name="Obrázek 17">
            <a:extLst>
              <a:ext uri="{FF2B5EF4-FFF2-40B4-BE49-F238E27FC236}">
                <a16:creationId xmlns:a16="http://schemas.microsoft.com/office/drawing/2014/main" id="{675FD825-1F31-4493-889C-46F3B206D71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3566" y="5951561"/>
            <a:ext cx="964869" cy="639860"/>
          </a:xfrm>
          <a:prstGeom prst="rect">
            <a:avLst/>
          </a:prstGeom>
        </p:spPr>
      </p:pic>
      <p:sp>
        <p:nvSpPr>
          <p:cNvPr id="19" name="Nadpis 1">
            <a:extLst>
              <a:ext uri="{FF2B5EF4-FFF2-40B4-BE49-F238E27FC236}">
                <a16:creationId xmlns:a16="http://schemas.microsoft.com/office/drawing/2014/main" id="{52EB2EA6-5A78-4E85-AE4C-221CA83B818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503487"/>
            <a:ext cx="9144000" cy="1189622"/>
          </a:xfrm>
        </p:spPr>
        <p:txBody>
          <a:bodyPr anchor="b">
            <a:noAutofit/>
          </a:bodyPr>
          <a:lstStyle>
            <a:lvl1pPr algn="ctr">
              <a:defRPr sz="4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Hlavní nadpis prezentace</a:t>
            </a:r>
          </a:p>
        </p:txBody>
      </p:sp>
      <p:sp>
        <p:nvSpPr>
          <p:cNvPr id="20" name="Podnadpis 2">
            <a:extLst>
              <a:ext uri="{FF2B5EF4-FFF2-40B4-BE49-F238E27FC236}">
                <a16:creationId xmlns:a16="http://schemas.microsoft.com/office/drawing/2014/main" id="{070F9525-D336-4269-AB65-F312FD83E28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93110"/>
            <a:ext cx="9144000" cy="1564690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rgbClr val="D3114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 dirty="0"/>
              <a:t>Podnadpis prezentace</a:t>
            </a:r>
          </a:p>
        </p:txBody>
      </p:sp>
      <p:grpSp>
        <p:nvGrpSpPr>
          <p:cNvPr id="24" name="Skupina 23">
            <a:extLst>
              <a:ext uri="{FF2B5EF4-FFF2-40B4-BE49-F238E27FC236}">
                <a16:creationId xmlns:a16="http://schemas.microsoft.com/office/drawing/2014/main" id="{A68D80B2-804E-48C4-917F-364953F04117}"/>
              </a:ext>
            </a:extLst>
          </p:cNvPr>
          <p:cNvGrpSpPr/>
          <p:nvPr userDrawn="1"/>
        </p:nvGrpSpPr>
        <p:grpSpPr>
          <a:xfrm>
            <a:off x="2907576" y="929325"/>
            <a:ext cx="6376849" cy="627081"/>
            <a:chOff x="3150227" y="929325"/>
            <a:chExt cx="6376849" cy="627081"/>
          </a:xfrm>
        </p:grpSpPr>
        <p:pic>
          <p:nvPicPr>
            <p:cNvPr id="13" name="Grafický objekt 12">
              <a:extLst>
                <a:ext uri="{FF2B5EF4-FFF2-40B4-BE49-F238E27FC236}">
                  <a16:creationId xmlns:a16="http://schemas.microsoft.com/office/drawing/2014/main" id="{6AD8391B-BFA6-420F-8E95-DE146CE7E68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3150227" y="929325"/>
              <a:ext cx="2211887" cy="627081"/>
            </a:xfrm>
            <a:prstGeom prst="rect">
              <a:avLst/>
            </a:prstGeom>
          </p:spPr>
        </p:pic>
        <p:pic>
          <p:nvPicPr>
            <p:cNvPr id="16" name="Grafický objekt 15">
              <a:extLst>
                <a:ext uri="{FF2B5EF4-FFF2-40B4-BE49-F238E27FC236}">
                  <a16:creationId xmlns:a16="http://schemas.microsoft.com/office/drawing/2014/main" id="{2E38FE36-8704-4B15-B3ED-B5C034568E6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p:blipFill>
          <p:spPr>
            <a:xfrm>
              <a:off x="5755612" y="1091418"/>
              <a:ext cx="3771464" cy="3206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388632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9644885F-7E6F-4C35-9C4B-32A83531A1CB}"/>
              </a:ext>
            </a:extLst>
          </p:cNvPr>
          <p:cNvSpPr/>
          <p:nvPr userDrawn="1"/>
        </p:nvSpPr>
        <p:spPr>
          <a:xfrm>
            <a:off x="0" y="0"/>
            <a:ext cx="12192000" cy="1059255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7" name="Nadpis 1">
            <a:extLst>
              <a:ext uri="{FF2B5EF4-FFF2-40B4-BE49-F238E27FC236}">
                <a16:creationId xmlns:a16="http://schemas.microsoft.com/office/drawing/2014/main" id="{74A8D0C3-8828-4945-AE3F-F718697470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0"/>
            <a:ext cx="5579709" cy="105925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sp>
        <p:nvSpPr>
          <p:cNvPr id="11" name="Zástupný obsah 2">
            <a:extLst>
              <a:ext uri="{FF2B5EF4-FFF2-40B4-BE49-F238E27FC236}">
                <a16:creationId xmlns:a16="http://schemas.microsoft.com/office/drawing/2014/main" id="{CC8B3D67-369B-4F24-8897-F0919A3E54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739" y="1376037"/>
            <a:ext cx="11487705" cy="5152017"/>
          </a:xfrm>
        </p:spPr>
        <p:txBody>
          <a:bodyPr/>
          <a:lstStyle>
            <a:lvl1pPr marL="2286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cs-CZ" dirty="0"/>
          </a:p>
        </p:txBody>
      </p:sp>
      <p:grpSp>
        <p:nvGrpSpPr>
          <p:cNvPr id="3" name="Skupina 2">
            <a:extLst>
              <a:ext uri="{FF2B5EF4-FFF2-40B4-BE49-F238E27FC236}">
                <a16:creationId xmlns:a16="http://schemas.microsoft.com/office/drawing/2014/main" id="{EDB0FC9C-CAD2-4DA3-81D9-FE9D2BAA5F0C}"/>
              </a:ext>
            </a:extLst>
          </p:cNvPr>
          <p:cNvGrpSpPr/>
          <p:nvPr userDrawn="1"/>
        </p:nvGrpSpPr>
        <p:grpSpPr>
          <a:xfrm>
            <a:off x="6256073" y="329946"/>
            <a:ext cx="5742276" cy="451023"/>
            <a:chOff x="6353729" y="329946"/>
            <a:chExt cx="5742276" cy="451023"/>
          </a:xfrm>
        </p:grpSpPr>
        <p:grpSp>
          <p:nvGrpSpPr>
            <p:cNvPr id="25" name="Skupina 24">
              <a:extLst>
                <a:ext uri="{FF2B5EF4-FFF2-40B4-BE49-F238E27FC236}">
                  <a16:creationId xmlns:a16="http://schemas.microsoft.com/office/drawing/2014/main" id="{812BEB90-324A-4A2D-9EF7-4E5CCD4362D6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26" name="Grafický objekt 25">
                <a:extLst>
                  <a:ext uri="{FF2B5EF4-FFF2-40B4-BE49-F238E27FC236}">
                    <a16:creationId xmlns:a16="http://schemas.microsoft.com/office/drawing/2014/main" id="{DA398F1A-CD3A-4447-AD94-A2C8AA7D3ED3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27" name="Grafický objekt 26">
                <a:extLst>
                  <a:ext uri="{FF2B5EF4-FFF2-40B4-BE49-F238E27FC236}">
                    <a16:creationId xmlns:a16="http://schemas.microsoft.com/office/drawing/2014/main" id="{B44E7B5D-0A2A-4E37-9366-E7DA62490451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10" name="Obrázek 9" descr="Obsah obrázku kreslení&#10;&#10;Popis byl vytvořen automaticky">
              <a:extLst>
                <a:ext uri="{FF2B5EF4-FFF2-40B4-BE49-F238E27FC236}">
                  <a16:creationId xmlns:a16="http://schemas.microsoft.com/office/drawing/2014/main" id="{79993D16-A750-49F0-840D-E154F500609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248207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6">
          <p15:clr>
            <a:srgbClr val="FBAE40"/>
          </p15:clr>
        </p15:guide>
        <p15:guide id="2" pos="7582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, text, obráz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9644885F-7E6F-4C35-9C4B-32A83531A1CB}"/>
              </a:ext>
            </a:extLst>
          </p:cNvPr>
          <p:cNvSpPr/>
          <p:nvPr userDrawn="1"/>
        </p:nvSpPr>
        <p:spPr>
          <a:xfrm>
            <a:off x="0" y="0"/>
            <a:ext cx="12192000" cy="1059255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3" name="Zástupný symbol obrázku 12">
            <a:extLst>
              <a:ext uri="{FF2B5EF4-FFF2-40B4-BE49-F238E27FC236}">
                <a16:creationId xmlns:a16="http://schemas.microsoft.com/office/drawing/2014/main" id="{9DA90696-1068-45DC-844C-39D2648EE4B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431686" y="1376036"/>
            <a:ext cx="6378575" cy="515201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rgbClr val="D3114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Zde vložte obrázek</a:t>
            </a:r>
          </a:p>
        </p:txBody>
      </p:sp>
      <p:sp>
        <p:nvSpPr>
          <p:cNvPr id="10" name="Nadpis 1">
            <a:extLst>
              <a:ext uri="{FF2B5EF4-FFF2-40B4-BE49-F238E27FC236}">
                <a16:creationId xmlns:a16="http://schemas.microsoft.com/office/drawing/2014/main" id="{1470E0D0-A2AB-409D-829F-DB124986B1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0"/>
            <a:ext cx="5579709" cy="105925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19" name="Skupina 18">
            <a:extLst>
              <a:ext uri="{FF2B5EF4-FFF2-40B4-BE49-F238E27FC236}">
                <a16:creationId xmlns:a16="http://schemas.microsoft.com/office/drawing/2014/main" id="{827422E6-1939-4D22-82CF-00821A158B63}"/>
              </a:ext>
            </a:extLst>
          </p:cNvPr>
          <p:cNvGrpSpPr/>
          <p:nvPr userDrawn="1"/>
        </p:nvGrpSpPr>
        <p:grpSpPr>
          <a:xfrm>
            <a:off x="6256073" y="329946"/>
            <a:ext cx="5742276" cy="451023"/>
            <a:chOff x="6353729" y="329946"/>
            <a:chExt cx="5742276" cy="451023"/>
          </a:xfrm>
        </p:grpSpPr>
        <p:grpSp>
          <p:nvGrpSpPr>
            <p:cNvPr id="20" name="Skupina 19">
              <a:extLst>
                <a:ext uri="{FF2B5EF4-FFF2-40B4-BE49-F238E27FC236}">
                  <a16:creationId xmlns:a16="http://schemas.microsoft.com/office/drawing/2014/main" id="{EBDF3FB1-1F98-4150-A8F1-0D74F99C8837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23" name="Grafický objekt 22">
                <a:extLst>
                  <a:ext uri="{FF2B5EF4-FFF2-40B4-BE49-F238E27FC236}">
                    <a16:creationId xmlns:a16="http://schemas.microsoft.com/office/drawing/2014/main" id="{DCF8E799-50DF-4E6B-ACA9-136D7EC04502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24" name="Grafický objekt 23">
                <a:extLst>
                  <a:ext uri="{FF2B5EF4-FFF2-40B4-BE49-F238E27FC236}">
                    <a16:creationId xmlns:a16="http://schemas.microsoft.com/office/drawing/2014/main" id="{85FD9467-D507-4558-9FAC-72B0B20404DD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22" name="Obrázek 21" descr="Obsah obrázku kreslení&#10;&#10;Popis byl vytvořen automaticky">
              <a:extLst>
                <a:ext uri="{FF2B5EF4-FFF2-40B4-BE49-F238E27FC236}">
                  <a16:creationId xmlns:a16="http://schemas.microsoft.com/office/drawing/2014/main" id="{0641DDD1-9D04-47D2-A445-158BCC04161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  <p:sp>
        <p:nvSpPr>
          <p:cNvPr id="26" name="Zástupný obsah 2">
            <a:extLst>
              <a:ext uri="{FF2B5EF4-FFF2-40B4-BE49-F238E27FC236}">
                <a16:creationId xmlns:a16="http://schemas.microsoft.com/office/drawing/2014/main" id="{04ACDA81-8751-49AB-97FB-4BF8241EFBBA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381740" y="1376037"/>
            <a:ext cx="4927108" cy="5152017"/>
          </a:xfrm>
        </p:spPr>
        <p:txBody>
          <a:bodyPr>
            <a:normAutofit/>
          </a:bodyPr>
          <a:lstStyle>
            <a:lvl1pPr marL="228600" indent="-228600">
              <a:buClr>
                <a:srgbClr val="D31145"/>
              </a:buClr>
              <a:buFont typeface="Arial" panose="020B0604020202020204" pitchFamily="34" charset="0"/>
              <a:buChar char="̶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rgbClr val="D31145"/>
              </a:buClr>
              <a:buFont typeface="Arial" panose="020B0604020202020204" pitchFamily="34" charset="0"/>
              <a:buChar char="̶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D31145"/>
              </a:buClr>
              <a:buFont typeface="Arial" panose="020B0604020202020204" pitchFamily="34" charset="0"/>
              <a:buChar char="̶"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D31145"/>
              </a:buClr>
              <a:buFont typeface="Arial" panose="020B0604020202020204" pitchFamily="34" charset="0"/>
              <a:buChar char="̶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</p:txBody>
      </p:sp>
    </p:spTree>
    <p:extLst>
      <p:ext uri="{BB962C8B-B14F-4D97-AF65-F5344CB8AC3E}">
        <p14:creationId xmlns:p14="http://schemas.microsoft.com/office/powerpoint/2010/main" val="10174031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159AF-26F1-42E1-BF83-F89C20A19403}" type="datetimeFigureOut">
              <a:rPr lang="cs-CZ" smtClean="0"/>
              <a:t>29.01.2021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DE3A8-275C-4F7D-9678-21DFF80A701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6742907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uze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65D34D94-04F9-4E00-B5C8-BA240CAA9819}"/>
              </a:ext>
            </a:extLst>
          </p:cNvPr>
          <p:cNvSpPr/>
          <p:nvPr userDrawn="1"/>
        </p:nvSpPr>
        <p:spPr>
          <a:xfrm>
            <a:off x="0" y="0"/>
            <a:ext cx="12192000" cy="1059255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6" name="Nadpis 1">
            <a:extLst>
              <a:ext uri="{FF2B5EF4-FFF2-40B4-BE49-F238E27FC236}">
                <a16:creationId xmlns:a16="http://schemas.microsoft.com/office/drawing/2014/main" id="{5E3B3E7F-FC75-4C4E-B4B1-9B56B7FC22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0"/>
            <a:ext cx="5579709" cy="105925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21" name="Skupina 20">
            <a:extLst>
              <a:ext uri="{FF2B5EF4-FFF2-40B4-BE49-F238E27FC236}">
                <a16:creationId xmlns:a16="http://schemas.microsoft.com/office/drawing/2014/main" id="{68F80365-EAA4-451F-AF73-86DCFE8AB83A}"/>
              </a:ext>
            </a:extLst>
          </p:cNvPr>
          <p:cNvGrpSpPr/>
          <p:nvPr userDrawn="1"/>
        </p:nvGrpSpPr>
        <p:grpSpPr>
          <a:xfrm>
            <a:off x="6256073" y="329946"/>
            <a:ext cx="5742276" cy="451023"/>
            <a:chOff x="6353729" y="329946"/>
            <a:chExt cx="5742276" cy="451023"/>
          </a:xfrm>
        </p:grpSpPr>
        <p:grpSp>
          <p:nvGrpSpPr>
            <p:cNvPr id="22" name="Skupina 21">
              <a:extLst>
                <a:ext uri="{FF2B5EF4-FFF2-40B4-BE49-F238E27FC236}">
                  <a16:creationId xmlns:a16="http://schemas.microsoft.com/office/drawing/2014/main" id="{7BB3E92E-B74E-48A9-9E5E-5CA3884CB64E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24" name="Grafický objekt 23">
                <a:extLst>
                  <a:ext uri="{FF2B5EF4-FFF2-40B4-BE49-F238E27FC236}">
                    <a16:creationId xmlns:a16="http://schemas.microsoft.com/office/drawing/2014/main" id="{E8A2959C-9C38-4FE1-857B-E5CE286D30A3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25" name="Grafický objekt 24">
                <a:extLst>
                  <a:ext uri="{FF2B5EF4-FFF2-40B4-BE49-F238E27FC236}">
                    <a16:creationId xmlns:a16="http://schemas.microsoft.com/office/drawing/2014/main" id="{BAA2F625-C665-422E-9490-CD15682AFECF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23" name="Obrázek 22" descr="Obsah obrázku kreslení&#10;&#10;Popis byl vytvořen automaticky">
              <a:extLst>
                <a:ext uri="{FF2B5EF4-FFF2-40B4-BE49-F238E27FC236}">
                  <a16:creationId xmlns:a16="http://schemas.microsoft.com/office/drawing/2014/main" id="{4A334F60-C769-4877-A470-32CC5F3F7FF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065320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uze nadpis minimál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délník 8">
            <a:extLst>
              <a:ext uri="{FF2B5EF4-FFF2-40B4-BE49-F238E27FC236}">
                <a16:creationId xmlns:a16="http://schemas.microsoft.com/office/drawing/2014/main" id="{4F31B8D1-4DDF-4FB2-AC58-4A1374AC35A4}"/>
              </a:ext>
            </a:extLst>
          </p:cNvPr>
          <p:cNvSpPr/>
          <p:nvPr userDrawn="1"/>
        </p:nvSpPr>
        <p:spPr>
          <a:xfrm>
            <a:off x="1" y="1"/>
            <a:ext cx="12192000" cy="576000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0" name="Nadpis 1">
            <a:extLst>
              <a:ext uri="{FF2B5EF4-FFF2-40B4-BE49-F238E27FC236}">
                <a16:creationId xmlns:a16="http://schemas.microsoft.com/office/drawing/2014/main" id="{4DAA469B-B863-447B-ABF4-3B7AFDB736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740" y="2"/>
            <a:ext cx="5396696" cy="576000"/>
          </a:xfrm>
        </p:spPr>
        <p:txBody>
          <a:bodyPr>
            <a:noAutofit/>
          </a:bodyPr>
          <a:lstStyle>
            <a:lvl1pPr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12" name="Skupina 11">
            <a:extLst>
              <a:ext uri="{FF2B5EF4-FFF2-40B4-BE49-F238E27FC236}">
                <a16:creationId xmlns:a16="http://schemas.microsoft.com/office/drawing/2014/main" id="{0CE82392-F9A7-4797-B789-543297A3131F}"/>
              </a:ext>
            </a:extLst>
          </p:cNvPr>
          <p:cNvGrpSpPr/>
          <p:nvPr userDrawn="1"/>
        </p:nvGrpSpPr>
        <p:grpSpPr>
          <a:xfrm>
            <a:off x="9532058" y="94004"/>
            <a:ext cx="2587791" cy="308285"/>
            <a:chOff x="8214317" y="331276"/>
            <a:chExt cx="3881688" cy="450808"/>
          </a:xfrm>
        </p:grpSpPr>
        <p:pic>
          <p:nvPicPr>
            <p:cNvPr id="14" name="Grafický objekt 13">
              <a:extLst>
                <a:ext uri="{FF2B5EF4-FFF2-40B4-BE49-F238E27FC236}">
                  <a16:creationId xmlns:a16="http://schemas.microsoft.com/office/drawing/2014/main" id="{D518AFD1-5C76-435F-900F-DCD04908956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8214317" y="471177"/>
              <a:ext cx="2963998" cy="252000"/>
            </a:xfrm>
            <a:prstGeom prst="rect">
              <a:avLst/>
            </a:prstGeom>
          </p:spPr>
        </p:pic>
        <p:pic>
          <p:nvPicPr>
            <p:cNvPr id="15" name="Obrázek 14" descr="Obsah obrázku kreslení&#10;&#10;Popis byl vytvořen automaticky">
              <a:extLst>
                <a:ext uri="{FF2B5EF4-FFF2-40B4-BE49-F238E27FC236}">
                  <a16:creationId xmlns:a16="http://schemas.microsoft.com/office/drawing/2014/main" id="{54C0D6F4-44CD-4848-AE87-029AA0E556E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31276"/>
              <a:ext cx="665930" cy="450808"/>
            </a:xfrm>
            <a:prstGeom prst="rect">
              <a:avLst/>
            </a:prstGeom>
          </p:spPr>
        </p:pic>
      </p:grpSp>
      <p:pic>
        <p:nvPicPr>
          <p:cNvPr id="2" name="Grafický objekt 1">
            <a:extLst>
              <a:ext uri="{FF2B5EF4-FFF2-40B4-BE49-F238E27FC236}">
                <a16:creationId xmlns:a16="http://schemas.microsoft.com/office/drawing/2014/main" id="{000A9CFE-29F8-4983-92E5-1DE4851C8954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8135853" y="101942"/>
            <a:ext cx="1258641" cy="356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45024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4633300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, obsah, obrázek - inverzní">
    <p:bg>
      <p:bgPr>
        <a:solidFill>
          <a:srgbClr val="D311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Zástupný obsah 2">
            <a:extLst>
              <a:ext uri="{FF2B5EF4-FFF2-40B4-BE49-F238E27FC236}">
                <a16:creationId xmlns:a16="http://schemas.microsoft.com/office/drawing/2014/main" id="{DD6A7890-1F20-4DA7-AA89-7E104719D3C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81000" y="1376362"/>
            <a:ext cx="11617349" cy="5132669"/>
          </a:xfrm>
        </p:spPr>
        <p:txBody>
          <a:bodyPr>
            <a:normAutofit/>
          </a:bodyPr>
          <a:lstStyle>
            <a:lvl1pPr marL="228600" indent="-228600">
              <a:buClr>
                <a:schemeClr val="bg1"/>
              </a:buClr>
              <a:buFont typeface="Arial" panose="020B0604020202020204" pitchFamily="34" charset="0"/>
              <a:buChar char="̶"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chemeClr val="bg1"/>
              </a:buClr>
              <a:buFont typeface="Arial" panose="020B0604020202020204" pitchFamily="34" charset="0"/>
              <a:buChar char="̶"/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cs-CZ" dirty="0"/>
              <a:t>První úroveň textu</a:t>
            </a:r>
          </a:p>
          <a:p>
            <a:pPr lvl="1"/>
            <a:r>
              <a:rPr lang="cs-CZ" dirty="0"/>
              <a:t>Druhá úroveň</a:t>
            </a:r>
          </a:p>
        </p:txBody>
      </p:sp>
      <p:grpSp>
        <p:nvGrpSpPr>
          <p:cNvPr id="12" name="Skupina 11">
            <a:extLst>
              <a:ext uri="{FF2B5EF4-FFF2-40B4-BE49-F238E27FC236}">
                <a16:creationId xmlns:a16="http://schemas.microsoft.com/office/drawing/2014/main" id="{66B19D25-1138-4220-A44A-0D4B63C96D9E}"/>
              </a:ext>
            </a:extLst>
          </p:cNvPr>
          <p:cNvGrpSpPr/>
          <p:nvPr userDrawn="1"/>
        </p:nvGrpSpPr>
        <p:grpSpPr>
          <a:xfrm>
            <a:off x="6256073" y="329946"/>
            <a:ext cx="5742276" cy="451023"/>
            <a:chOff x="6353729" y="329946"/>
            <a:chExt cx="5742276" cy="451023"/>
          </a:xfrm>
        </p:grpSpPr>
        <p:grpSp>
          <p:nvGrpSpPr>
            <p:cNvPr id="13" name="Skupina 12">
              <a:extLst>
                <a:ext uri="{FF2B5EF4-FFF2-40B4-BE49-F238E27FC236}">
                  <a16:creationId xmlns:a16="http://schemas.microsoft.com/office/drawing/2014/main" id="{0039C8DB-5008-4E21-B098-C6CD2E7B851C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18" name="Grafický objekt 17">
                <a:extLst>
                  <a:ext uri="{FF2B5EF4-FFF2-40B4-BE49-F238E27FC236}">
                    <a16:creationId xmlns:a16="http://schemas.microsoft.com/office/drawing/2014/main" id="{9B900898-BE86-488C-8A9B-61767CCBF73F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19" name="Grafický objekt 18">
                <a:extLst>
                  <a:ext uri="{FF2B5EF4-FFF2-40B4-BE49-F238E27FC236}">
                    <a16:creationId xmlns:a16="http://schemas.microsoft.com/office/drawing/2014/main" id="{ED01BC9A-8599-4D60-8836-E630D56FCE4B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17" name="Obrázek 16" descr="Obsah obrázku kreslení&#10;&#10;Popis byl vytvořen automaticky">
              <a:extLst>
                <a:ext uri="{FF2B5EF4-FFF2-40B4-BE49-F238E27FC236}">
                  <a16:creationId xmlns:a16="http://schemas.microsoft.com/office/drawing/2014/main" id="{7ECBA0B5-8E5C-4967-8167-2D88E70CA7E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  <p:sp>
        <p:nvSpPr>
          <p:cNvPr id="20" name="Nadpis 1">
            <a:extLst>
              <a:ext uri="{FF2B5EF4-FFF2-40B4-BE49-F238E27FC236}">
                <a16:creationId xmlns:a16="http://schemas.microsoft.com/office/drawing/2014/main" id="{42724F13-0F34-4D06-9D65-59247B61DE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0"/>
            <a:ext cx="5579709" cy="105925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</p:spTree>
    <p:extLst>
      <p:ext uri="{BB962C8B-B14F-4D97-AF65-F5344CB8AC3E}">
        <p14:creationId xmlns:p14="http://schemas.microsoft.com/office/powerpoint/2010/main" val="307470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1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ředělovací smín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B6EE3335-4CFA-4F78-ACC9-DCDA0C61E0E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>
        <p:nvSpPr>
          <p:cNvPr id="7" name="Nadpis 1">
            <a:extLst>
              <a:ext uri="{FF2B5EF4-FFF2-40B4-BE49-F238E27FC236}">
                <a16:creationId xmlns:a16="http://schemas.microsoft.com/office/drawing/2014/main" id="{B4AA1ACA-170D-42E8-8323-B664F9958C4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503487"/>
            <a:ext cx="9144000" cy="1189622"/>
          </a:xfrm>
        </p:spPr>
        <p:txBody>
          <a:bodyPr anchor="b">
            <a:noAutofit/>
          </a:bodyPr>
          <a:lstStyle>
            <a:lvl1pPr algn="ctr">
              <a:defRPr sz="4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sp>
        <p:nvSpPr>
          <p:cNvPr id="8" name="Podnadpis 2">
            <a:extLst>
              <a:ext uri="{FF2B5EF4-FFF2-40B4-BE49-F238E27FC236}">
                <a16:creationId xmlns:a16="http://schemas.microsoft.com/office/drawing/2014/main" id="{3E1FB666-EF45-45A1-80A5-B759B741F87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93110"/>
            <a:ext cx="9144000" cy="1564690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 dirty="0"/>
              <a:t>Podnadpis</a:t>
            </a:r>
          </a:p>
        </p:txBody>
      </p:sp>
      <p:pic>
        <p:nvPicPr>
          <p:cNvPr id="20" name="Obrázek 19" descr="Obsah obrázku kreslení&#10;&#10;Popis byl vytvořen automaticky">
            <a:extLst>
              <a:ext uri="{FF2B5EF4-FFF2-40B4-BE49-F238E27FC236}">
                <a16:creationId xmlns:a16="http://schemas.microsoft.com/office/drawing/2014/main" id="{EA3783B6-FC2A-454B-9F4B-560372C1E03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748" y="5989948"/>
            <a:ext cx="914504" cy="619083"/>
          </a:xfrm>
          <a:prstGeom prst="rect">
            <a:avLst/>
          </a:prstGeom>
        </p:spPr>
      </p:pic>
      <p:grpSp>
        <p:nvGrpSpPr>
          <p:cNvPr id="15" name="Skupina 14">
            <a:extLst>
              <a:ext uri="{FF2B5EF4-FFF2-40B4-BE49-F238E27FC236}">
                <a16:creationId xmlns:a16="http://schemas.microsoft.com/office/drawing/2014/main" id="{92CD7EB7-A771-4FBB-B8C7-DB5D59BBB75F}"/>
              </a:ext>
            </a:extLst>
          </p:cNvPr>
          <p:cNvGrpSpPr/>
          <p:nvPr userDrawn="1"/>
        </p:nvGrpSpPr>
        <p:grpSpPr>
          <a:xfrm>
            <a:off x="2907576" y="929325"/>
            <a:ext cx="6376849" cy="627081"/>
            <a:chOff x="3150227" y="929325"/>
            <a:chExt cx="6376849" cy="627081"/>
          </a:xfrm>
        </p:grpSpPr>
        <p:pic>
          <p:nvPicPr>
            <p:cNvPr id="16" name="Grafický objekt 15">
              <a:extLst>
                <a:ext uri="{FF2B5EF4-FFF2-40B4-BE49-F238E27FC236}">
                  <a16:creationId xmlns:a16="http://schemas.microsoft.com/office/drawing/2014/main" id="{F450C9B7-74DB-41E6-BE50-75396E9C66F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3150227" y="929325"/>
              <a:ext cx="2211887" cy="627081"/>
            </a:xfrm>
            <a:prstGeom prst="rect">
              <a:avLst/>
            </a:prstGeom>
          </p:spPr>
        </p:pic>
        <p:pic>
          <p:nvPicPr>
            <p:cNvPr id="17" name="Grafický objekt 16">
              <a:extLst>
                <a:ext uri="{FF2B5EF4-FFF2-40B4-BE49-F238E27FC236}">
                  <a16:creationId xmlns:a16="http://schemas.microsoft.com/office/drawing/2014/main" id="{857E4D19-AD77-4999-B9C4-830DAE3D801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p:blipFill>
          <p:spPr>
            <a:xfrm>
              <a:off x="5755612" y="1091418"/>
              <a:ext cx="3771464" cy="3206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5422275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délník 8">
            <a:extLst>
              <a:ext uri="{FF2B5EF4-FFF2-40B4-BE49-F238E27FC236}">
                <a16:creationId xmlns:a16="http://schemas.microsoft.com/office/drawing/2014/main" id="{CCA52EFB-82F9-447B-B7F3-826EC4CD9CBF}"/>
              </a:ext>
            </a:extLst>
          </p:cNvPr>
          <p:cNvSpPr/>
          <p:nvPr userDrawn="1"/>
        </p:nvSpPr>
        <p:spPr>
          <a:xfrm>
            <a:off x="0" y="0"/>
            <a:ext cx="12192000" cy="3693111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71BE36A2-70AC-4C89-89C4-238AB82AA6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503487"/>
            <a:ext cx="12192000" cy="1189622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DC3DEF16-12AD-4266-89B6-935870F017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93110"/>
            <a:ext cx="9144000" cy="1564690"/>
          </a:xfrm>
        </p:spPr>
        <p:txBody>
          <a:bodyPr anchor="ctr"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 dirty="0"/>
              <a:t>Kliknutím můžete upravit styl předlohy.</a:t>
            </a:r>
          </a:p>
        </p:txBody>
      </p:sp>
      <p:grpSp>
        <p:nvGrpSpPr>
          <p:cNvPr id="11" name="Skupina 10">
            <a:extLst>
              <a:ext uri="{FF2B5EF4-FFF2-40B4-BE49-F238E27FC236}">
                <a16:creationId xmlns:a16="http://schemas.microsoft.com/office/drawing/2014/main" id="{6CF3A5FA-C42D-4E34-9D77-74D10308ACF3}"/>
              </a:ext>
            </a:extLst>
          </p:cNvPr>
          <p:cNvGrpSpPr/>
          <p:nvPr userDrawn="1"/>
        </p:nvGrpSpPr>
        <p:grpSpPr>
          <a:xfrm>
            <a:off x="2325580" y="790894"/>
            <a:ext cx="7540840" cy="921700"/>
            <a:chOff x="2441360" y="790894"/>
            <a:chExt cx="7540840" cy="921700"/>
          </a:xfrm>
        </p:grpSpPr>
        <p:pic>
          <p:nvPicPr>
            <p:cNvPr id="8" name="Obrázek 7">
              <a:extLst>
                <a:ext uri="{FF2B5EF4-FFF2-40B4-BE49-F238E27FC236}">
                  <a16:creationId xmlns:a16="http://schemas.microsoft.com/office/drawing/2014/main" id="{B198CE6B-E463-4B26-AD17-D57305EBAE8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1893"/>
            <a:stretch/>
          </p:blipFill>
          <p:spPr>
            <a:xfrm>
              <a:off x="2441360" y="790894"/>
              <a:ext cx="3426781" cy="921700"/>
            </a:xfrm>
            <a:prstGeom prst="rect">
              <a:avLst/>
            </a:prstGeom>
          </p:spPr>
        </p:pic>
        <p:pic>
          <p:nvPicPr>
            <p:cNvPr id="10" name="Obrázek 9">
              <a:extLst>
                <a:ext uri="{FF2B5EF4-FFF2-40B4-BE49-F238E27FC236}">
                  <a16:creationId xmlns:a16="http://schemas.microsoft.com/office/drawing/2014/main" id="{911BFECC-788F-4A5A-B297-6CA8846F01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698"/>
            <a:stretch/>
          </p:blipFill>
          <p:spPr>
            <a:xfrm>
              <a:off x="5800078" y="790894"/>
              <a:ext cx="4182122" cy="921700"/>
            </a:xfrm>
            <a:prstGeom prst="rect">
              <a:avLst/>
            </a:prstGeom>
          </p:spPr>
        </p:pic>
      </p:grpSp>
      <p:pic>
        <p:nvPicPr>
          <p:cNvPr id="12" name="Obrázek 11">
            <a:extLst>
              <a:ext uri="{FF2B5EF4-FFF2-40B4-BE49-F238E27FC236}">
                <a16:creationId xmlns:a16="http://schemas.microsoft.com/office/drawing/2014/main" id="{9EE90BA2-9181-43A3-8D17-C7D721FC34C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3566" y="6040340"/>
            <a:ext cx="964869" cy="639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7694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Úvodní sníme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Obrázek 31">
            <a:extLst>
              <a:ext uri="{FF2B5EF4-FFF2-40B4-BE49-F238E27FC236}">
                <a16:creationId xmlns:a16="http://schemas.microsoft.com/office/drawing/2014/main" id="{195036A3-2C0E-4CFE-A711-5BBB07E7B72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7728" y="1584000"/>
            <a:ext cx="5336537" cy="3060000"/>
          </a:xfrm>
          <a:prstGeom prst="rect">
            <a:avLst/>
          </a:prstGeom>
        </p:spPr>
      </p:pic>
      <p:sp>
        <p:nvSpPr>
          <p:cNvPr id="16" name="Obdélník 15"/>
          <p:cNvSpPr/>
          <p:nvPr userDrawn="1"/>
        </p:nvSpPr>
        <p:spPr>
          <a:xfrm>
            <a:off x="-3" y="-38466"/>
            <a:ext cx="12192000" cy="6858000"/>
          </a:xfrm>
          <a:prstGeom prst="rect">
            <a:avLst/>
          </a:prstGeom>
          <a:gradFill flip="none" rotWithShape="1">
            <a:gsLst>
              <a:gs pos="49000">
                <a:schemeClr val="bg1"/>
              </a:gs>
              <a:gs pos="0">
                <a:schemeClr val="accent5">
                  <a:lumMod val="52000"/>
                  <a:lumOff val="48000"/>
                  <a:alpha val="67000"/>
                </a:schemeClr>
              </a:gs>
              <a:gs pos="100000">
                <a:schemeClr val="accent4">
                  <a:alpha val="60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sz="1800" dirty="0">
              <a:solidFill>
                <a:srgbClr val="274073"/>
              </a:solidFill>
            </a:endParaRPr>
          </a:p>
        </p:txBody>
      </p:sp>
      <p:sp>
        <p:nvSpPr>
          <p:cNvPr id="24" name="Obdélník 23"/>
          <p:cNvSpPr/>
          <p:nvPr userDrawn="1"/>
        </p:nvSpPr>
        <p:spPr>
          <a:xfrm>
            <a:off x="13436" y="5922000"/>
            <a:ext cx="12191997" cy="9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sz="1800"/>
          </a:p>
        </p:txBody>
      </p:sp>
      <p:sp>
        <p:nvSpPr>
          <p:cNvPr id="2" name="Nadpis 1"/>
          <p:cNvSpPr>
            <a:spLocks noGrp="1"/>
          </p:cNvSpPr>
          <p:nvPr>
            <p:ph type="ctrTitle" hasCustomPrompt="1"/>
          </p:nvPr>
        </p:nvSpPr>
        <p:spPr>
          <a:xfrm>
            <a:off x="914400" y="2720943"/>
            <a:ext cx="10363200" cy="891530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DA2B46"/>
                </a:solidFill>
              </a:defRPr>
            </a:lvl1pPr>
          </a:lstStyle>
          <a:p>
            <a:r>
              <a:rPr lang="cs-CZ" dirty="0"/>
              <a:t>KLIKNUTÍM LZE UPRAVIT STYL.</a:t>
            </a:r>
          </a:p>
        </p:txBody>
      </p:sp>
      <p:sp>
        <p:nvSpPr>
          <p:cNvPr id="3" name="Podnadpis 2"/>
          <p:cNvSpPr>
            <a:spLocks noGrp="1"/>
          </p:cNvSpPr>
          <p:nvPr>
            <p:ph type="subTitle" idx="1" hasCustomPrompt="1"/>
          </p:nvPr>
        </p:nvSpPr>
        <p:spPr>
          <a:xfrm>
            <a:off x="1828800" y="4887218"/>
            <a:ext cx="8534400" cy="694928"/>
          </a:xfrm>
        </p:spPr>
        <p:txBody>
          <a:bodyPr>
            <a:normAutofit/>
          </a:bodyPr>
          <a:lstStyle>
            <a:lvl1pPr marL="0" indent="0" algn="ctr">
              <a:buNone/>
              <a:defRPr sz="2800" b="1">
                <a:solidFill>
                  <a:schemeClr val="accent4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cs-CZ" dirty="0"/>
              <a:t>KLIKNUTÍM LZE UPRAVIT STYL PŘEDLOHY.</a:t>
            </a:r>
          </a:p>
        </p:txBody>
      </p:sp>
      <p:sp>
        <p:nvSpPr>
          <p:cNvPr id="9" name="Obdélník 8"/>
          <p:cNvSpPr/>
          <p:nvPr userDrawn="1"/>
        </p:nvSpPr>
        <p:spPr>
          <a:xfrm>
            <a:off x="-3" y="689910"/>
            <a:ext cx="12192000" cy="108012"/>
          </a:xfrm>
          <a:prstGeom prst="rect">
            <a:avLst/>
          </a:prstGeom>
          <a:solidFill>
            <a:srgbClr val="724F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sz="1800"/>
          </a:p>
        </p:txBody>
      </p:sp>
      <p:sp>
        <p:nvSpPr>
          <p:cNvPr id="13" name="Obdélník 12"/>
          <p:cNvSpPr/>
          <p:nvPr userDrawn="1"/>
        </p:nvSpPr>
        <p:spPr>
          <a:xfrm>
            <a:off x="-3" y="0"/>
            <a:ext cx="12192000" cy="68991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sz="1800"/>
          </a:p>
        </p:txBody>
      </p:sp>
      <p:sp>
        <p:nvSpPr>
          <p:cNvPr id="25" name="Obdélník 24"/>
          <p:cNvSpPr/>
          <p:nvPr userDrawn="1"/>
        </p:nvSpPr>
        <p:spPr>
          <a:xfrm>
            <a:off x="0" y="5879932"/>
            <a:ext cx="12192000" cy="45719"/>
          </a:xfrm>
          <a:prstGeom prst="rect">
            <a:avLst/>
          </a:prstGeom>
          <a:solidFill>
            <a:srgbClr val="004E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sz="1800">
              <a:solidFill>
                <a:schemeClr val="accent2"/>
              </a:solidFill>
            </a:endParaRPr>
          </a:p>
        </p:txBody>
      </p:sp>
      <p:sp>
        <p:nvSpPr>
          <p:cNvPr id="17" name="TextovéPole 16"/>
          <p:cNvSpPr txBox="1"/>
          <p:nvPr userDrawn="1"/>
        </p:nvSpPr>
        <p:spPr>
          <a:xfrm>
            <a:off x="2788357" y="151329"/>
            <a:ext cx="8489243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s-CZ" sz="1100" dirty="0"/>
              <a:t>Národní koordinační centrum programů časného záchytu onemocnění I CZ.03.2.63/0.0/0.0/15_039/0006904</a:t>
            </a:r>
          </a:p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s-CZ" sz="11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Datová základna realizace screeningových programů CZ.03.2.63/0.0/0.0/15_039/0007216 </a:t>
            </a:r>
          </a:p>
        </p:txBody>
      </p:sp>
      <p:grpSp>
        <p:nvGrpSpPr>
          <p:cNvPr id="21" name="Skupina 20">
            <a:extLst>
              <a:ext uri="{FF2B5EF4-FFF2-40B4-BE49-F238E27FC236}">
                <a16:creationId xmlns:a16="http://schemas.microsoft.com/office/drawing/2014/main" id="{F88470AF-D48F-470D-AEEF-9666AC0B61BB}"/>
              </a:ext>
            </a:extLst>
          </p:cNvPr>
          <p:cNvGrpSpPr/>
          <p:nvPr userDrawn="1"/>
        </p:nvGrpSpPr>
        <p:grpSpPr>
          <a:xfrm>
            <a:off x="972000" y="99405"/>
            <a:ext cx="2394526" cy="521285"/>
            <a:chOff x="-3635511" y="3808741"/>
            <a:chExt cx="2394526" cy="521285"/>
          </a:xfrm>
        </p:grpSpPr>
        <p:pic>
          <p:nvPicPr>
            <p:cNvPr id="22" name="Obrázek 21">
              <a:extLst>
                <a:ext uri="{FF2B5EF4-FFF2-40B4-BE49-F238E27FC236}">
                  <a16:creationId xmlns:a16="http://schemas.microsoft.com/office/drawing/2014/main" id="{7C156A95-99FD-463F-A7F7-8DFAEC399BE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9077"/>
            <a:stretch/>
          </p:blipFill>
          <p:spPr>
            <a:xfrm>
              <a:off x="-3635511" y="3808741"/>
              <a:ext cx="754652" cy="505853"/>
            </a:xfrm>
            <a:prstGeom prst="rect">
              <a:avLst/>
            </a:prstGeom>
          </p:spPr>
        </p:pic>
        <p:sp>
          <p:nvSpPr>
            <p:cNvPr id="23" name="TextovéPole 22">
              <a:extLst>
                <a:ext uri="{FF2B5EF4-FFF2-40B4-BE49-F238E27FC236}">
                  <a16:creationId xmlns:a16="http://schemas.microsoft.com/office/drawing/2014/main" id="{4A16176F-E232-43A6-B00C-47517659318E}"/>
                </a:ext>
              </a:extLst>
            </p:cNvPr>
            <p:cNvSpPr txBox="1"/>
            <p:nvPr userDrawn="1"/>
          </p:nvSpPr>
          <p:spPr>
            <a:xfrm>
              <a:off x="-2954432" y="3822195"/>
              <a:ext cx="1713447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cs-CZ" sz="900" i="0" dirty="0">
                  <a:solidFill>
                    <a:schemeClr val="bg2">
                      <a:lumMod val="10000"/>
                    </a:schemeClr>
                  </a:solidFill>
                </a:rPr>
                <a:t>Evropská</a:t>
              </a:r>
              <a:r>
                <a:rPr lang="cs-CZ" sz="900" i="0" baseline="0" dirty="0">
                  <a:solidFill>
                    <a:schemeClr val="bg2">
                      <a:lumMod val="10000"/>
                    </a:schemeClr>
                  </a:solidFill>
                </a:rPr>
                <a:t> unie</a:t>
              </a:r>
            </a:p>
            <a:p>
              <a:r>
                <a:rPr lang="cs-CZ" sz="900" i="0" baseline="0" dirty="0">
                  <a:solidFill>
                    <a:schemeClr val="bg2">
                      <a:lumMod val="10000"/>
                    </a:schemeClr>
                  </a:solidFill>
                </a:rPr>
                <a:t>Evropský sociální fond</a:t>
              </a:r>
            </a:p>
            <a:p>
              <a:r>
                <a:rPr lang="cs-CZ" sz="900" i="0" baseline="0" dirty="0">
                  <a:solidFill>
                    <a:schemeClr val="bg2">
                      <a:lumMod val="10000"/>
                    </a:schemeClr>
                  </a:solidFill>
                </a:rPr>
                <a:t>Operační program Zaměstnanost</a:t>
              </a:r>
              <a:endParaRPr lang="cs-CZ" sz="900" i="0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</p:grpSp>
      <p:sp>
        <p:nvSpPr>
          <p:cNvPr id="26" name="TextovéPole 25">
            <a:extLst>
              <a:ext uri="{FF2B5EF4-FFF2-40B4-BE49-F238E27FC236}">
                <a16:creationId xmlns:a16="http://schemas.microsoft.com/office/drawing/2014/main" id="{858CEEB2-107C-4552-B3EE-55408A9AA3DD}"/>
              </a:ext>
            </a:extLst>
          </p:cNvPr>
          <p:cNvSpPr txBox="1"/>
          <p:nvPr userDrawn="1"/>
        </p:nvSpPr>
        <p:spPr>
          <a:xfrm>
            <a:off x="1636734" y="6269165"/>
            <a:ext cx="3888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900" dirty="0">
                <a:solidFill>
                  <a:schemeClr val="accent2"/>
                </a:solidFill>
              </a:rPr>
              <a:t>Ústav zdravotnických informací a statistiky České republiky</a:t>
            </a:r>
          </a:p>
          <a:p>
            <a:r>
              <a:rPr lang="cs-CZ" sz="900" i="1" dirty="0">
                <a:solidFill>
                  <a:schemeClr val="accent2"/>
                </a:solidFill>
              </a:rPr>
              <a:t>Institute </a:t>
            </a:r>
            <a:r>
              <a:rPr lang="cs-CZ" sz="900" i="1" dirty="0" err="1">
                <a:solidFill>
                  <a:schemeClr val="accent2"/>
                </a:solidFill>
              </a:rPr>
              <a:t>of</a:t>
            </a:r>
            <a:r>
              <a:rPr lang="cs-CZ" sz="900" i="1" dirty="0">
                <a:solidFill>
                  <a:schemeClr val="accent2"/>
                </a:solidFill>
              </a:rPr>
              <a:t> </a:t>
            </a:r>
            <a:r>
              <a:rPr lang="cs-CZ" sz="900" i="1" dirty="0" err="1">
                <a:solidFill>
                  <a:schemeClr val="accent2"/>
                </a:solidFill>
              </a:rPr>
              <a:t>Health</a:t>
            </a:r>
            <a:r>
              <a:rPr lang="cs-CZ" sz="900" i="1" dirty="0">
                <a:solidFill>
                  <a:schemeClr val="accent2"/>
                </a:solidFill>
              </a:rPr>
              <a:t> </a:t>
            </a:r>
            <a:r>
              <a:rPr lang="cs-CZ" sz="900" i="1" dirty="0" err="1">
                <a:solidFill>
                  <a:schemeClr val="accent2"/>
                </a:solidFill>
              </a:rPr>
              <a:t>Information</a:t>
            </a:r>
            <a:r>
              <a:rPr lang="cs-CZ" sz="900" i="1" dirty="0">
                <a:solidFill>
                  <a:schemeClr val="accent2"/>
                </a:solidFill>
              </a:rPr>
              <a:t> and </a:t>
            </a:r>
            <a:r>
              <a:rPr lang="cs-CZ" sz="900" i="1" dirty="0" err="1">
                <a:solidFill>
                  <a:schemeClr val="accent2"/>
                </a:solidFill>
              </a:rPr>
              <a:t>Statistics</a:t>
            </a:r>
            <a:r>
              <a:rPr lang="cs-CZ" sz="900" i="1" dirty="0">
                <a:solidFill>
                  <a:schemeClr val="accent2"/>
                </a:solidFill>
              </a:rPr>
              <a:t> </a:t>
            </a:r>
            <a:r>
              <a:rPr lang="cs-CZ" sz="900" i="1" dirty="0" err="1">
                <a:solidFill>
                  <a:schemeClr val="accent2"/>
                </a:solidFill>
              </a:rPr>
              <a:t>of</a:t>
            </a:r>
            <a:r>
              <a:rPr lang="cs-CZ" sz="900" i="1" dirty="0">
                <a:solidFill>
                  <a:schemeClr val="accent2"/>
                </a:solidFill>
              </a:rPr>
              <a:t> </a:t>
            </a:r>
            <a:r>
              <a:rPr lang="cs-CZ" sz="900" i="1" dirty="0" err="1">
                <a:solidFill>
                  <a:schemeClr val="accent2"/>
                </a:solidFill>
              </a:rPr>
              <a:t>the</a:t>
            </a:r>
            <a:r>
              <a:rPr lang="cs-CZ" sz="900" i="1" dirty="0">
                <a:solidFill>
                  <a:schemeClr val="accent2"/>
                </a:solidFill>
              </a:rPr>
              <a:t> Czech Republic</a:t>
            </a:r>
          </a:p>
        </p:txBody>
      </p:sp>
      <p:pic>
        <p:nvPicPr>
          <p:cNvPr id="27" name="Obrázek 26">
            <a:extLst>
              <a:ext uri="{FF2B5EF4-FFF2-40B4-BE49-F238E27FC236}">
                <a16:creationId xmlns:a16="http://schemas.microsoft.com/office/drawing/2014/main" id="{9DC5116B-C626-40A9-A244-031AB6F7805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000" y="6195600"/>
            <a:ext cx="654994" cy="432000"/>
          </a:xfrm>
          <a:prstGeom prst="rect">
            <a:avLst/>
          </a:prstGeom>
        </p:spPr>
      </p:pic>
      <p:pic>
        <p:nvPicPr>
          <p:cNvPr id="28" name="Grafický objekt 13">
            <a:extLst>
              <a:ext uri="{FF2B5EF4-FFF2-40B4-BE49-F238E27FC236}">
                <a16:creationId xmlns:a16="http://schemas.microsoft.com/office/drawing/2014/main" id="{C250F949-DEEF-49A4-8BDC-56E499AC995C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8360842" y="6300157"/>
            <a:ext cx="2859158" cy="242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5896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4178">
          <p15:clr>
            <a:srgbClr val="FBAE40"/>
          </p15:clr>
        </p15:guide>
        <p15:guide id="2" pos="7317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623392" y="980731"/>
            <a:ext cx="10944000" cy="4824537"/>
          </a:xfrm>
        </p:spPr>
        <p:txBody>
          <a:bodyPr/>
          <a:lstStyle>
            <a:lvl1pPr>
              <a:defRPr b="1">
                <a:solidFill>
                  <a:schemeClr val="tx2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cs-CZ" dirty="0"/>
              <a:t>Kliknutím lze upravit styly předlohy textu.</a:t>
            </a:r>
          </a:p>
          <a:p>
            <a:pPr lvl="1"/>
            <a:r>
              <a:rPr lang="cs-CZ" dirty="0"/>
              <a:t>Druhá úroveň</a:t>
            </a:r>
          </a:p>
          <a:p>
            <a:pPr lvl="2"/>
            <a:r>
              <a:rPr lang="cs-CZ" dirty="0"/>
              <a:t>Třetí úroveň</a:t>
            </a:r>
          </a:p>
          <a:p>
            <a:pPr lvl="3"/>
            <a:r>
              <a:rPr lang="cs-CZ" dirty="0"/>
              <a:t>Čtvrtá úroveň</a:t>
            </a:r>
          </a:p>
          <a:p>
            <a:pPr lvl="4"/>
            <a:r>
              <a:rPr lang="cs-CZ" dirty="0"/>
              <a:t>Pátá úroveň</a:t>
            </a:r>
          </a:p>
        </p:txBody>
      </p:sp>
      <p:sp>
        <p:nvSpPr>
          <p:cNvPr id="7" name="Nadpis 1"/>
          <p:cNvSpPr>
            <a:spLocks noGrp="1"/>
          </p:cNvSpPr>
          <p:nvPr>
            <p:ph type="title" hasCustomPrompt="1"/>
          </p:nvPr>
        </p:nvSpPr>
        <p:spPr>
          <a:xfrm>
            <a:off x="623392" y="260648"/>
            <a:ext cx="10945216" cy="648072"/>
          </a:xfrm>
          <a:prstGeom prst="rect">
            <a:avLst/>
          </a:prstGeom>
        </p:spPr>
        <p:txBody>
          <a:bodyPr anchor="ctr"/>
          <a:lstStyle>
            <a:lvl1pPr algn="l">
              <a:defRPr sz="3200" b="1">
                <a:solidFill>
                  <a:srgbClr val="DA2B46"/>
                </a:solidFill>
              </a:defRPr>
            </a:lvl1pPr>
          </a:lstStyle>
          <a:p>
            <a:r>
              <a:rPr lang="cs-CZ" dirty="0"/>
              <a:t>KLIKNUTÍM LZE UPRAVIT STYL.</a:t>
            </a:r>
          </a:p>
        </p:txBody>
      </p:sp>
    </p:spTree>
    <p:extLst>
      <p:ext uri="{BB962C8B-B14F-4D97-AF65-F5344CB8AC3E}">
        <p14:creationId xmlns:p14="http://schemas.microsoft.com/office/powerpoint/2010/main" val="16196756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čá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963084" y="3273006"/>
            <a:ext cx="103632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>
                <a:solidFill>
                  <a:schemeClr val="tx1"/>
                </a:solidFill>
              </a:defRPr>
            </a:lvl1pPr>
          </a:lstStyle>
          <a:p>
            <a:r>
              <a:rPr lang="cs-CZ" dirty="0"/>
              <a:t>Kliknutím lze upravit styl.</a:t>
            </a:r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963084" y="1772819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rgbClr val="724F77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 dirty="0"/>
              <a:t>Kliknutím lze upravit styly předlohy textu.</a:t>
            </a:r>
          </a:p>
        </p:txBody>
      </p:sp>
      <p:sp>
        <p:nvSpPr>
          <p:cNvPr id="7" name="Zástupný symbol pro datum 3"/>
          <p:cNvSpPr>
            <a:spLocks noGrp="1"/>
          </p:cNvSpPr>
          <p:nvPr>
            <p:ph type="dt" sz="half" idx="2"/>
          </p:nvPr>
        </p:nvSpPr>
        <p:spPr>
          <a:xfrm>
            <a:off x="482985" y="6070628"/>
            <a:ext cx="1200000" cy="203079"/>
          </a:xfrm>
          <a:prstGeom prst="rect">
            <a:avLst/>
          </a:prstGeom>
        </p:spPr>
        <p:txBody>
          <a:bodyPr anchor="ctr"/>
          <a:lstStyle>
            <a:lvl1pPr>
              <a:defRPr sz="1050"/>
            </a:lvl1pPr>
          </a:lstStyle>
          <a:p>
            <a:fld id="{E4EC567F-E7DA-47BB-AEB1-9930A46F27B5}" type="datetimeFigureOut">
              <a:rPr lang="cs-CZ" smtClean="0"/>
              <a:pPr/>
              <a:t>29.01.2021</a:t>
            </a:fld>
            <a:endParaRPr lang="cs-CZ" dirty="0"/>
          </a:p>
        </p:txBody>
      </p:sp>
      <p:sp>
        <p:nvSpPr>
          <p:cNvPr id="8" name="Zástupný symbol pro zápatí 4"/>
          <p:cNvSpPr>
            <a:spLocks noGrp="1"/>
          </p:cNvSpPr>
          <p:nvPr>
            <p:ph type="ftr" sz="quarter" idx="3"/>
          </p:nvPr>
        </p:nvSpPr>
        <p:spPr>
          <a:xfrm>
            <a:off x="1843916" y="6068291"/>
            <a:ext cx="8403411" cy="193324"/>
          </a:xfrm>
          <a:prstGeom prst="rect">
            <a:avLst/>
          </a:prstGeom>
        </p:spPr>
        <p:txBody>
          <a:bodyPr anchor="ctr"/>
          <a:lstStyle>
            <a:lvl1pPr algn="ctr">
              <a:defRPr sz="1050"/>
            </a:lvl1pPr>
          </a:lstStyle>
          <a:p>
            <a:endParaRPr lang="cs-CZ" dirty="0"/>
          </a:p>
        </p:txBody>
      </p:sp>
      <p:sp>
        <p:nvSpPr>
          <p:cNvPr id="9" name="Zástupný symbol pro číslo snímku 5"/>
          <p:cNvSpPr>
            <a:spLocks noGrp="1"/>
          </p:cNvSpPr>
          <p:nvPr>
            <p:ph type="sldNum" sz="quarter" idx="4"/>
          </p:nvPr>
        </p:nvSpPr>
        <p:spPr>
          <a:xfrm>
            <a:off x="10408541" y="6065807"/>
            <a:ext cx="1200000" cy="211101"/>
          </a:xfrm>
          <a:prstGeom prst="rect">
            <a:avLst/>
          </a:prstGeom>
        </p:spPr>
        <p:txBody>
          <a:bodyPr anchor="ctr"/>
          <a:lstStyle>
            <a:lvl1pPr algn="r">
              <a:defRPr sz="1050"/>
            </a:lvl1pPr>
          </a:lstStyle>
          <a:p>
            <a:fld id="{84C9401D-42AF-4231-A83B-9F6747628248}" type="slidenum">
              <a:rPr lang="cs-CZ" smtClean="0"/>
              <a:pPr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1661788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uze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Zástupný symbol pro datum 3"/>
          <p:cNvSpPr>
            <a:spLocks noGrp="1"/>
          </p:cNvSpPr>
          <p:nvPr>
            <p:ph type="dt" sz="half" idx="2"/>
          </p:nvPr>
        </p:nvSpPr>
        <p:spPr>
          <a:xfrm>
            <a:off x="482985" y="6070628"/>
            <a:ext cx="1200000" cy="203079"/>
          </a:xfrm>
          <a:prstGeom prst="rect">
            <a:avLst/>
          </a:prstGeom>
        </p:spPr>
        <p:txBody>
          <a:bodyPr anchor="ctr"/>
          <a:lstStyle>
            <a:lvl1pPr>
              <a:defRPr sz="1050"/>
            </a:lvl1pPr>
          </a:lstStyle>
          <a:p>
            <a:fld id="{E4EC567F-E7DA-47BB-AEB1-9930A46F27B5}" type="datetimeFigureOut">
              <a:rPr lang="cs-CZ" smtClean="0"/>
              <a:pPr/>
              <a:t>29.01.2021</a:t>
            </a:fld>
            <a:endParaRPr lang="cs-CZ" dirty="0"/>
          </a:p>
        </p:txBody>
      </p:sp>
      <p:sp>
        <p:nvSpPr>
          <p:cNvPr id="11" name="Zástupný symbol pro zápatí 4"/>
          <p:cNvSpPr>
            <a:spLocks noGrp="1"/>
          </p:cNvSpPr>
          <p:nvPr>
            <p:ph type="ftr" sz="quarter" idx="3"/>
          </p:nvPr>
        </p:nvSpPr>
        <p:spPr>
          <a:xfrm>
            <a:off x="1843916" y="6068291"/>
            <a:ext cx="8403411" cy="193324"/>
          </a:xfrm>
          <a:prstGeom prst="rect">
            <a:avLst/>
          </a:prstGeom>
        </p:spPr>
        <p:txBody>
          <a:bodyPr anchor="ctr"/>
          <a:lstStyle>
            <a:lvl1pPr algn="ctr">
              <a:defRPr sz="1050"/>
            </a:lvl1pPr>
          </a:lstStyle>
          <a:p>
            <a:endParaRPr lang="cs-CZ" dirty="0"/>
          </a:p>
        </p:txBody>
      </p:sp>
      <p:sp>
        <p:nvSpPr>
          <p:cNvPr id="12" name="Zástupný symbol pro číslo snímku 5"/>
          <p:cNvSpPr>
            <a:spLocks noGrp="1"/>
          </p:cNvSpPr>
          <p:nvPr>
            <p:ph type="sldNum" sz="quarter" idx="4"/>
          </p:nvPr>
        </p:nvSpPr>
        <p:spPr>
          <a:xfrm>
            <a:off x="10408541" y="6065807"/>
            <a:ext cx="1200000" cy="211101"/>
          </a:xfrm>
          <a:prstGeom prst="rect">
            <a:avLst/>
          </a:prstGeom>
        </p:spPr>
        <p:txBody>
          <a:bodyPr anchor="ctr"/>
          <a:lstStyle>
            <a:lvl1pPr algn="r">
              <a:defRPr sz="1050"/>
            </a:lvl1pPr>
          </a:lstStyle>
          <a:p>
            <a:fld id="{84C9401D-42AF-4231-A83B-9F6747628248}" type="slidenum">
              <a:rPr lang="cs-CZ" smtClean="0"/>
              <a:pPr/>
              <a:t>‹#›</a:t>
            </a:fld>
            <a:endParaRPr lang="cs-CZ" dirty="0"/>
          </a:p>
        </p:txBody>
      </p:sp>
      <p:sp>
        <p:nvSpPr>
          <p:cNvPr id="6" name="Nadpis 1"/>
          <p:cNvSpPr>
            <a:spLocks noGrp="1"/>
          </p:cNvSpPr>
          <p:nvPr>
            <p:ph type="title" hasCustomPrompt="1"/>
          </p:nvPr>
        </p:nvSpPr>
        <p:spPr>
          <a:xfrm>
            <a:off x="623392" y="260648"/>
            <a:ext cx="10945216" cy="648072"/>
          </a:xfrm>
          <a:prstGeom prst="rect">
            <a:avLst/>
          </a:prstGeom>
        </p:spPr>
        <p:txBody>
          <a:bodyPr anchor="ctr"/>
          <a:lstStyle>
            <a:lvl1pPr algn="l">
              <a:defRPr sz="3200" b="1">
                <a:solidFill>
                  <a:srgbClr val="DA2B46"/>
                </a:solidFill>
              </a:defRPr>
            </a:lvl1pPr>
          </a:lstStyle>
          <a:p>
            <a:r>
              <a:rPr lang="cs-CZ" dirty="0"/>
              <a:t>KLIKNUTÍM LZE UPRAVIT STYL.</a:t>
            </a:r>
          </a:p>
        </p:txBody>
      </p:sp>
    </p:spTree>
    <p:extLst>
      <p:ext uri="{BB962C8B-B14F-4D97-AF65-F5344CB8AC3E}">
        <p14:creationId xmlns:p14="http://schemas.microsoft.com/office/powerpoint/2010/main" val="7095704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emf"/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4.emf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.jpeg"/><Relationship Id="rId5" Type="http://schemas.openxmlformats.org/officeDocument/2006/relationships/theme" Target="../theme/theme2.xml"/><Relationship Id="rId10" Type="http://schemas.openxmlformats.org/officeDocument/2006/relationships/image" Target="../media/image12.svg"/><Relationship Id="rId4" Type="http://schemas.openxmlformats.org/officeDocument/2006/relationships/slideLayout" Target="../slideLayouts/slideLayout9.xml"/><Relationship Id="rId9" Type="http://schemas.openxmlformats.org/officeDocument/2006/relationships/image" Target="../media/image6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4.xml"/><Relationship Id="rId10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theme" Target="../theme/theme4.xml"/><Relationship Id="rId5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30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13" Type="http://schemas.openxmlformats.org/officeDocument/2006/relationships/image" Target="NULL"/><Relationship Id="rId3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7.xml"/><Relationship Id="rId12" Type="http://schemas.openxmlformats.org/officeDocument/2006/relationships/image" Target="../media/image18.png"/><Relationship Id="rId2" Type="http://schemas.openxmlformats.org/officeDocument/2006/relationships/slideLayout" Target="../slideLayouts/slideLayout32.xml"/><Relationship Id="rId16" Type="http://schemas.openxmlformats.org/officeDocument/2006/relationships/image" Target="NUL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theme" Target="../theme/theme5.xml"/><Relationship Id="rId5" Type="http://schemas.openxmlformats.org/officeDocument/2006/relationships/slideLayout" Target="../slideLayouts/slideLayout35.xml"/><Relationship Id="rId15" Type="http://schemas.openxmlformats.org/officeDocument/2006/relationships/image" Target="../media/image20.png"/><Relationship Id="rId10" Type="http://schemas.openxmlformats.org/officeDocument/2006/relationships/slideLayout" Target="../slideLayouts/slideLayout40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14" Type="http://schemas.openxmlformats.org/officeDocument/2006/relationships/image" Target="../media/image19.png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3.xml"/><Relationship Id="rId7" Type="http://schemas.openxmlformats.org/officeDocument/2006/relationships/theme" Target="../theme/theme6.xml"/><Relationship Id="rId2" Type="http://schemas.openxmlformats.org/officeDocument/2006/relationships/slideLayout" Target="../slideLayouts/slideLayout42.xml"/><Relationship Id="rId1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4.xml"/><Relationship Id="rId13" Type="http://schemas.openxmlformats.org/officeDocument/2006/relationships/image" Target="../media/image16.png"/><Relationship Id="rId3" Type="http://schemas.openxmlformats.org/officeDocument/2006/relationships/slideLayout" Target="../slideLayouts/slideLayout49.xml"/><Relationship Id="rId7" Type="http://schemas.openxmlformats.org/officeDocument/2006/relationships/slideLayout" Target="../slideLayouts/slideLayout53.xml"/><Relationship Id="rId12" Type="http://schemas.openxmlformats.org/officeDocument/2006/relationships/image" Target="../media/image40.svg"/><Relationship Id="rId2" Type="http://schemas.openxmlformats.org/officeDocument/2006/relationships/slideLayout" Target="../slideLayouts/slideLayout48.xml"/><Relationship Id="rId1" Type="http://schemas.openxmlformats.org/officeDocument/2006/relationships/slideLayout" Target="../slideLayouts/slideLayout47.xml"/><Relationship Id="rId6" Type="http://schemas.openxmlformats.org/officeDocument/2006/relationships/slideLayout" Target="../slideLayouts/slideLayout52.xml"/><Relationship Id="rId11" Type="http://schemas.openxmlformats.org/officeDocument/2006/relationships/image" Target="../media/image15.png"/><Relationship Id="rId5" Type="http://schemas.openxmlformats.org/officeDocument/2006/relationships/slideLayout" Target="../slideLayouts/slideLayout51.xml"/><Relationship Id="rId15" Type="http://schemas.openxmlformats.org/officeDocument/2006/relationships/image" Target="../media/image70.svg"/><Relationship Id="rId10" Type="http://schemas.openxmlformats.org/officeDocument/2006/relationships/theme" Target="../theme/theme7.xml"/><Relationship Id="rId4" Type="http://schemas.openxmlformats.org/officeDocument/2006/relationships/slideLayout" Target="../slideLayouts/slideLayout50.xml"/><Relationship Id="rId9" Type="http://schemas.openxmlformats.org/officeDocument/2006/relationships/slideLayout" Target="../slideLayouts/slideLayout55.xml"/><Relationship Id="rId14" Type="http://schemas.openxmlformats.org/officeDocument/2006/relationships/image" Target="../media/image17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9E29F1E6-ED0B-46BA-8E34-71ED3EB59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7438496F-B824-41C1-AA93-D9881432A5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8CCCD239-AA6C-468B-B245-CD5B8A25AB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BC3069-8C51-47E8-9C44-38C8AF77A8AC}" type="datetimeFigureOut">
              <a:rPr lang="cs-CZ" smtClean="0"/>
              <a:t>29.01.2021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6DE7136D-3C88-4971-84B6-5D5DE228D7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DAB90520-7E94-4EFB-924D-7EC9C954CA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1DAE22-6391-4995-B91F-1C3568FD3113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6425653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5" r:id="rId4"/>
    <p:sldLayoutId id="2147483680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624000" y="764707"/>
            <a:ext cx="10944000" cy="50405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 dirty="0"/>
              <a:t>Kliknutím lze upravit styly předlohy textu.</a:t>
            </a:r>
          </a:p>
          <a:p>
            <a:pPr lvl="1"/>
            <a:r>
              <a:rPr lang="cs-CZ" dirty="0"/>
              <a:t>Druhá úroveň</a:t>
            </a:r>
          </a:p>
          <a:p>
            <a:pPr lvl="2"/>
            <a:r>
              <a:rPr lang="cs-CZ" dirty="0"/>
              <a:t>Třetí úroveň</a:t>
            </a:r>
          </a:p>
          <a:p>
            <a:pPr lvl="3"/>
            <a:r>
              <a:rPr lang="cs-CZ" dirty="0"/>
              <a:t>Čtvrtá úroveň</a:t>
            </a:r>
          </a:p>
          <a:p>
            <a:pPr lvl="4"/>
            <a:r>
              <a:rPr lang="cs-CZ" dirty="0"/>
              <a:t>Pátá úroveň</a:t>
            </a:r>
          </a:p>
        </p:txBody>
      </p:sp>
      <p:sp>
        <p:nvSpPr>
          <p:cNvPr id="11" name="Obdélník 10">
            <a:extLst>
              <a:ext uri="{FF2B5EF4-FFF2-40B4-BE49-F238E27FC236}">
                <a16:creationId xmlns:a16="http://schemas.microsoft.com/office/drawing/2014/main" id="{A8B41E4C-7C53-49D1-A6A7-BADC85A98B77}"/>
              </a:ext>
            </a:extLst>
          </p:cNvPr>
          <p:cNvSpPr/>
          <p:nvPr userDrawn="1"/>
        </p:nvSpPr>
        <p:spPr>
          <a:xfrm>
            <a:off x="0" y="6272892"/>
            <a:ext cx="12192000" cy="1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sz="1800">
              <a:solidFill>
                <a:schemeClr val="accent2"/>
              </a:solidFill>
            </a:endParaRPr>
          </a:p>
        </p:txBody>
      </p:sp>
      <p:grpSp>
        <p:nvGrpSpPr>
          <p:cNvPr id="12" name="Skupina 11">
            <a:extLst>
              <a:ext uri="{FF2B5EF4-FFF2-40B4-BE49-F238E27FC236}">
                <a16:creationId xmlns:a16="http://schemas.microsoft.com/office/drawing/2014/main" id="{10964C23-7502-44A3-900C-38F4C522DDF7}"/>
              </a:ext>
            </a:extLst>
          </p:cNvPr>
          <p:cNvGrpSpPr/>
          <p:nvPr userDrawn="1"/>
        </p:nvGrpSpPr>
        <p:grpSpPr>
          <a:xfrm>
            <a:off x="439358" y="6370574"/>
            <a:ext cx="2266057" cy="421394"/>
            <a:chOff x="-1238301" y="3808742"/>
            <a:chExt cx="2266057" cy="421394"/>
          </a:xfrm>
        </p:grpSpPr>
        <p:pic>
          <p:nvPicPr>
            <p:cNvPr id="13" name="Obrázek 12">
              <a:extLst>
                <a:ext uri="{FF2B5EF4-FFF2-40B4-BE49-F238E27FC236}">
                  <a16:creationId xmlns:a16="http://schemas.microsoft.com/office/drawing/2014/main" id="{CDBD5828-5EFB-4A41-A797-93B2FC7F04E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9077"/>
            <a:stretch/>
          </p:blipFill>
          <p:spPr>
            <a:xfrm>
              <a:off x="-1238301" y="3808742"/>
              <a:ext cx="612000" cy="410232"/>
            </a:xfrm>
            <a:prstGeom prst="rect">
              <a:avLst/>
            </a:prstGeom>
          </p:spPr>
        </p:pic>
        <p:sp>
          <p:nvSpPr>
            <p:cNvPr id="17" name="TextovéPole 16">
              <a:extLst>
                <a:ext uri="{FF2B5EF4-FFF2-40B4-BE49-F238E27FC236}">
                  <a16:creationId xmlns:a16="http://schemas.microsoft.com/office/drawing/2014/main" id="{772FED2F-5B03-4031-96D4-0C82449E52B0}"/>
                </a:ext>
              </a:extLst>
            </p:cNvPr>
            <p:cNvSpPr txBox="1"/>
            <p:nvPr userDrawn="1"/>
          </p:nvSpPr>
          <p:spPr>
            <a:xfrm>
              <a:off x="-685691" y="3814638"/>
              <a:ext cx="1713447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cs-CZ" sz="700" i="0" dirty="0">
                  <a:solidFill>
                    <a:schemeClr val="bg2">
                      <a:lumMod val="10000"/>
                    </a:schemeClr>
                  </a:solidFill>
                </a:rPr>
                <a:t>Evropská</a:t>
              </a:r>
              <a:r>
                <a:rPr lang="cs-CZ" sz="700" i="0" baseline="0" dirty="0">
                  <a:solidFill>
                    <a:schemeClr val="bg2">
                      <a:lumMod val="10000"/>
                    </a:schemeClr>
                  </a:solidFill>
                </a:rPr>
                <a:t> unie</a:t>
              </a:r>
            </a:p>
            <a:p>
              <a:r>
                <a:rPr lang="cs-CZ" sz="700" i="0" baseline="0" dirty="0">
                  <a:solidFill>
                    <a:schemeClr val="bg2">
                      <a:lumMod val="10000"/>
                    </a:schemeClr>
                  </a:solidFill>
                </a:rPr>
                <a:t>Evropský sociální fond</a:t>
              </a:r>
            </a:p>
            <a:p>
              <a:r>
                <a:rPr lang="cs-CZ" sz="700" i="0" baseline="0" dirty="0">
                  <a:solidFill>
                    <a:schemeClr val="bg2">
                      <a:lumMod val="10000"/>
                    </a:schemeClr>
                  </a:solidFill>
                </a:rPr>
                <a:t>Operační program Zaměstnanost</a:t>
              </a:r>
              <a:endParaRPr lang="cs-CZ" sz="700" i="0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</p:grpSp>
      <p:pic>
        <p:nvPicPr>
          <p:cNvPr id="18" name="Obrázek 17">
            <a:extLst>
              <a:ext uri="{FF2B5EF4-FFF2-40B4-BE49-F238E27FC236}">
                <a16:creationId xmlns:a16="http://schemas.microsoft.com/office/drawing/2014/main" id="{D3A64A3E-5CE1-4373-9488-123DE518BFFB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2168" y="6395690"/>
            <a:ext cx="1563511" cy="360000"/>
          </a:xfrm>
          <a:prstGeom prst="rect">
            <a:avLst/>
          </a:prstGeom>
        </p:spPr>
      </p:pic>
      <p:pic>
        <p:nvPicPr>
          <p:cNvPr id="22" name="Obrázek 21">
            <a:extLst>
              <a:ext uri="{FF2B5EF4-FFF2-40B4-BE49-F238E27FC236}">
                <a16:creationId xmlns:a16="http://schemas.microsoft.com/office/drawing/2014/main" id="{813C5B4A-5521-4F74-8DBB-23F3AD51747E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2432" y="6395690"/>
            <a:ext cx="545828" cy="360000"/>
          </a:xfrm>
          <a:prstGeom prst="rect">
            <a:avLst/>
          </a:prstGeom>
        </p:spPr>
      </p:pic>
      <p:pic>
        <p:nvPicPr>
          <p:cNvPr id="23" name="Grafický objekt 13">
            <a:extLst>
              <a:ext uri="{FF2B5EF4-FFF2-40B4-BE49-F238E27FC236}">
                <a16:creationId xmlns:a16="http://schemas.microsoft.com/office/drawing/2014/main" id="{4CAC0E8A-9294-4088-87D2-D875E5895AD2}"/>
              </a:ext>
            </a:extLst>
          </p:cNvPr>
          <p:cNvPicPr/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9125012" y="6472776"/>
            <a:ext cx="2627630" cy="222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3826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b="1" kern="1200">
          <a:solidFill>
            <a:srgbClr val="724F77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816">
          <p15:clr>
            <a:srgbClr val="F26B43"/>
          </p15:clr>
        </p15:guide>
        <p15:guide id="2" pos="4899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E3009426-EE89-4BCD-81E3-44DE138875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F27F14AE-74EC-4EA3-8229-6C3631DCF0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51F413A5-7A19-4D49-8BE0-556EDBD896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4372E0-D1EA-4D25-BE4C-23FE088892DD}" type="datetimeFigureOut">
              <a:rPr lang="cs-CZ" smtClean="0"/>
              <a:t>29.01.2021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A32CBC7A-0616-4C02-A75F-D4C7DE464A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072686AB-02F8-4E0B-B6D3-14BF5A8FA0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90CA94-515B-48E4-BC7A-5C157EDFDD11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0828880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694" r:id="rId3"/>
    <p:sldLayoutId id="2147483695" r:id="rId4"/>
    <p:sldLayoutId id="2147483696" r:id="rId5"/>
    <p:sldLayoutId id="2147483697" r:id="rId6"/>
    <p:sldLayoutId id="2147483698" r:id="rId7"/>
    <p:sldLayoutId id="2147483699" r:id="rId8"/>
    <p:sldLayoutId id="2147483700" r:id="rId9"/>
    <p:sldLayoutId id="2147483701" r:id="rId10"/>
    <p:sldLayoutId id="214748370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9E29F1E6-ED0B-46BA-8E34-71ED3EB59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 dirty="0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7438496F-B824-41C1-AA93-D9881432A5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 dirty="0"/>
              <a:t>Po kliknutí můžete upravovat styly textu v předloze.</a:t>
            </a:r>
          </a:p>
          <a:p>
            <a:pPr lvl="1"/>
            <a:r>
              <a:rPr lang="cs-CZ" dirty="0"/>
              <a:t>Druhá úroveň</a:t>
            </a:r>
          </a:p>
          <a:p>
            <a:pPr lvl="2"/>
            <a:r>
              <a:rPr lang="cs-CZ" dirty="0"/>
              <a:t>Třetí úroveň</a:t>
            </a:r>
          </a:p>
          <a:p>
            <a:pPr lvl="3"/>
            <a:r>
              <a:rPr lang="cs-CZ" dirty="0"/>
              <a:t>Čtvrtá úroveň</a:t>
            </a:r>
          </a:p>
          <a:p>
            <a:pPr lvl="4"/>
            <a:r>
              <a:rPr lang="cs-CZ" dirty="0"/>
              <a:t>Pátá úroveň</a:t>
            </a:r>
          </a:p>
        </p:txBody>
      </p:sp>
    </p:spTree>
    <p:extLst>
      <p:ext uri="{BB962C8B-B14F-4D97-AF65-F5344CB8AC3E}">
        <p14:creationId xmlns:p14="http://schemas.microsoft.com/office/powerpoint/2010/main" val="7763750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délník 8">
            <a:extLst>
              <a:ext uri="{FF2B5EF4-FFF2-40B4-BE49-F238E27FC236}">
                <a16:creationId xmlns:a16="http://schemas.microsoft.com/office/drawing/2014/main" id="{BE882FD9-D878-4FCD-9C72-C60BD3C7D753}"/>
              </a:ext>
            </a:extLst>
          </p:cNvPr>
          <p:cNvSpPr/>
          <p:nvPr userDrawn="1"/>
        </p:nvSpPr>
        <p:spPr>
          <a:xfrm>
            <a:off x="1" y="1"/>
            <a:ext cx="12192000" cy="681036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sz="2400" dirty="0">
              <a:solidFill>
                <a:schemeClr val="bg1"/>
              </a:solidFill>
              <a:latin typeface="Arial (Základní text)"/>
            </a:endParaRP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7438496F-B824-41C1-AA93-D9881432A5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 dirty="0"/>
              <a:t>Po kliknutí můžete upravovat styly textu v předloze.</a:t>
            </a:r>
          </a:p>
          <a:p>
            <a:pPr lvl="1"/>
            <a:r>
              <a:rPr lang="cs-CZ" dirty="0"/>
              <a:t>Druhá úroveň</a:t>
            </a:r>
          </a:p>
          <a:p>
            <a:pPr lvl="2"/>
            <a:r>
              <a:rPr lang="cs-CZ" dirty="0"/>
              <a:t>Třetí úroveň</a:t>
            </a:r>
          </a:p>
          <a:p>
            <a:pPr lvl="3"/>
            <a:r>
              <a:rPr lang="cs-CZ" dirty="0"/>
              <a:t>Čtvrtá úroveň</a:t>
            </a:r>
          </a:p>
          <a:p>
            <a:pPr lvl="4"/>
            <a:r>
              <a:rPr lang="cs-CZ" dirty="0"/>
              <a:t>Pátá úroveň</a:t>
            </a:r>
          </a:p>
        </p:txBody>
      </p:sp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9E29F1E6-ED0B-46BA-8E34-71ED3EB59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86" y="1"/>
            <a:ext cx="8808993" cy="6810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 dirty="0"/>
              <a:t>Kliknutím lze upravit styl.</a:t>
            </a:r>
          </a:p>
        </p:txBody>
      </p:sp>
      <p:grpSp>
        <p:nvGrpSpPr>
          <p:cNvPr id="11" name="Skupina 10">
            <a:extLst>
              <a:ext uri="{FF2B5EF4-FFF2-40B4-BE49-F238E27FC236}">
                <a16:creationId xmlns:a16="http://schemas.microsoft.com/office/drawing/2014/main" id="{677A8944-7C67-401C-A076-2F9A4BFDBF1A}"/>
              </a:ext>
            </a:extLst>
          </p:cNvPr>
          <p:cNvGrpSpPr/>
          <p:nvPr userDrawn="1"/>
        </p:nvGrpSpPr>
        <p:grpSpPr>
          <a:xfrm>
            <a:off x="9532058" y="94004"/>
            <a:ext cx="2587791" cy="308285"/>
            <a:chOff x="8214317" y="331276"/>
            <a:chExt cx="3881688" cy="450808"/>
          </a:xfrm>
        </p:grpSpPr>
        <p:pic>
          <p:nvPicPr>
            <p:cNvPr id="12" name="Grafický objekt 11">
              <a:extLst>
                <a:ext uri="{FF2B5EF4-FFF2-40B4-BE49-F238E27FC236}">
                  <a16:creationId xmlns:a16="http://schemas.microsoft.com/office/drawing/2014/main" id="{85265334-1A97-4E03-A335-0EFFE9BA915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214317" y="471177"/>
              <a:ext cx="2963998" cy="252000"/>
            </a:xfrm>
            <a:prstGeom prst="rect">
              <a:avLst/>
            </a:prstGeom>
          </p:spPr>
        </p:pic>
        <p:pic>
          <p:nvPicPr>
            <p:cNvPr id="13" name="Obrázek 12" descr="Obsah obrázku kreslení&#10;&#10;Popis byl vytvořen automaticky">
              <a:extLst>
                <a:ext uri="{FF2B5EF4-FFF2-40B4-BE49-F238E27FC236}">
                  <a16:creationId xmlns:a16="http://schemas.microsoft.com/office/drawing/2014/main" id="{F366B753-F05F-414A-91C1-96175A86F10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31276"/>
              <a:ext cx="665930" cy="450808"/>
            </a:xfrm>
            <a:prstGeom prst="rect">
              <a:avLst/>
            </a:prstGeom>
          </p:spPr>
        </p:pic>
      </p:grpSp>
      <p:pic>
        <p:nvPicPr>
          <p:cNvPr id="14" name="Grafický objekt 13">
            <a:extLst>
              <a:ext uri="{FF2B5EF4-FFF2-40B4-BE49-F238E27FC236}">
                <a16:creationId xmlns:a16="http://schemas.microsoft.com/office/drawing/2014/main" id="{1E3E26BE-213E-4D1E-96AC-DD921E82501F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8135853" y="101942"/>
            <a:ext cx="1258641" cy="356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1261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8" r:id="rId2"/>
    <p:sldLayoutId id="2147483719" r:id="rId3"/>
    <p:sldLayoutId id="2147483720" r:id="rId4"/>
    <p:sldLayoutId id="2147483721" r:id="rId5"/>
    <p:sldLayoutId id="2147483722" r:id="rId6"/>
    <p:sldLayoutId id="2147483723" r:id="rId7"/>
    <p:sldLayoutId id="2147483724" r:id="rId8"/>
    <p:sldLayoutId id="2147483725" r:id="rId9"/>
    <p:sldLayoutId id="2147483726" r:id="rId10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bg1"/>
          </a:solidFill>
          <a:latin typeface="Calibri" panose="020F0502020204030204" pitchFamily="34" charset="0"/>
          <a:ea typeface="+mj-ea"/>
          <a:cs typeface="Calibri" panose="020F050202020403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9E29F1E6-ED0B-46BA-8E34-71ED3EB59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 dirty="0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7438496F-B824-41C1-AA93-D9881432A5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 dirty="0"/>
              <a:t>Po kliknutí můžete upravovat styly textu v předloze.</a:t>
            </a:r>
          </a:p>
          <a:p>
            <a:pPr lvl="1"/>
            <a:r>
              <a:rPr lang="cs-CZ" dirty="0"/>
              <a:t>Druhá úroveň</a:t>
            </a:r>
          </a:p>
          <a:p>
            <a:pPr lvl="2"/>
            <a:r>
              <a:rPr lang="cs-CZ" dirty="0"/>
              <a:t>Třetí úroveň</a:t>
            </a:r>
          </a:p>
          <a:p>
            <a:pPr lvl="3"/>
            <a:r>
              <a:rPr lang="cs-CZ" dirty="0"/>
              <a:t>Čtvrtá úroveň</a:t>
            </a:r>
          </a:p>
          <a:p>
            <a:pPr lvl="4"/>
            <a:r>
              <a:rPr lang="cs-CZ" dirty="0"/>
              <a:t>Pátá úroveň</a:t>
            </a:r>
          </a:p>
        </p:txBody>
      </p:sp>
    </p:spTree>
    <p:extLst>
      <p:ext uri="{BB962C8B-B14F-4D97-AF65-F5344CB8AC3E}">
        <p14:creationId xmlns:p14="http://schemas.microsoft.com/office/powerpoint/2010/main" val="13641483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8" r:id="rId1"/>
    <p:sldLayoutId id="2147483729" r:id="rId2"/>
    <p:sldLayoutId id="2147483730" r:id="rId3"/>
    <p:sldLayoutId id="2147483731" r:id="rId4"/>
    <p:sldLayoutId id="2147483732" r:id="rId5"/>
    <p:sldLayoutId id="2147483733" r:id="rId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délník 8">
            <a:extLst>
              <a:ext uri="{FF2B5EF4-FFF2-40B4-BE49-F238E27FC236}">
                <a16:creationId xmlns:a16="http://schemas.microsoft.com/office/drawing/2014/main" id="{BE882FD9-D878-4FCD-9C72-C60BD3C7D753}"/>
              </a:ext>
            </a:extLst>
          </p:cNvPr>
          <p:cNvSpPr/>
          <p:nvPr userDrawn="1"/>
        </p:nvSpPr>
        <p:spPr>
          <a:xfrm>
            <a:off x="1" y="1"/>
            <a:ext cx="12192000" cy="681036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sz="2400" dirty="0">
              <a:solidFill>
                <a:schemeClr val="bg1"/>
              </a:solidFill>
              <a:latin typeface="Arial (Základní text)"/>
            </a:endParaRP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7438496F-B824-41C1-AA93-D9881432A5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 dirty="0"/>
              <a:t>Po kliknutí můžete upravovat styly textu v předloze.</a:t>
            </a:r>
          </a:p>
          <a:p>
            <a:pPr lvl="1"/>
            <a:r>
              <a:rPr lang="cs-CZ" dirty="0"/>
              <a:t>Druhá úroveň</a:t>
            </a:r>
          </a:p>
          <a:p>
            <a:pPr lvl="2"/>
            <a:r>
              <a:rPr lang="cs-CZ" dirty="0"/>
              <a:t>Třetí úroveň</a:t>
            </a:r>
          </a:p>
          <a:p>
            <a:pPr lvl="3"/>
            <a:r>
              <a:rPr lang="cs-CZ" dirty="0"/>
              <a:t>Čtvrtá úroveň</a:t>
            </a:r>
          </a:p>
          <a:p>
            <a:pPr lvl="4"/>
            <a:r>
              <a:rPr lang="cs-CZ" dirty="0"/>
              <a:t>Pátá úroveň</a:t>
            </a:r>
          </a:p>
        </p:txBody>
      </p:sp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9E29F1E6-ED0B-46BA-8E34-71ED3EB59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86" y="1"/>
            <a:ext cx="8808993" cy="6810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 dirty="0"/>
              <a:t>Kliknutím lze upravit styl.</a:t>
            </a:r>
          </a:p>
        </p:txBody>
      </p:sp>
      <p:grpSp>
        <p:nvGrpSpPr>
          <p:cNvPr id="11" name="Skupina 10">
            <a:extLst>
              <a:ext uri="{FF2B5EF4-FFF2-40B4-BE49-F238E27FC236}">
                <a16:creationId xmlns:a16="http://schemas.microsoft.com/office/drawing/2014/main" id="{677A8944-7C67-401C-A076-2F9A4BFDBF1A}"/>
              </a:ext>
            </a:extLst>
          </p:cNvPr>
          <p:cNvGrpSpPr/>
          <p:nvPr userDrawn="1"/>
        </p:nvGrpSpPr>
        <p:grpSpPr>
          <a:xfrm>
            <a:off x="9532058" y="94004"/>
            <a:ext cx="2587791" cy="308285"/>
            <a:chOff x="8214317" y="331276"/>
            <a:chExt cx="3881688" cy="450808"/>
          </a:xfrm>
        </p:grpSpPr>
        <p:pic>
          <p:nvPicPr>
            <p:cNvPr id="12" name="Grafický objekt 11">
              <a:extLst>
                <a:ext uri="{FF2B5EF4-FFF2-40B4-BE49-F238E27FC236}">
                  <a16:creationId xmlns:a16="http://schemas.microsoft.com/office/drawing/2014/main" id="{85265334-1A97-4E03-A335-0EFFE9BA915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1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/>
            </a:stretch>
          </p:blipFill>
          <p:spPr>
            <a:xfrm>
              <a:off x="8214317" y="471177"/>
              <a:ext cx="2963998" cy="252000"/>
            </a:xfrm>
            <a:prstGeom prst="rect">
              <a:avLst/>
            </a:prstGeom>
          </p:spPr>
        </p:pic>
        <p:pic>
          <p:nvPicPr>
            <p:cNvPr id="13" name="Obrázek 12" descr="Obsah obrázku kreslení&#10;&#10;Popis byl vytvořen automaticky">
              <a:extLst>
                <a:ext uri="{FF2B5EF4-FFF2-40B4-BE49-F238E27FC236}">
                  <a16:creationId xmlns:a16="http://schemas.microsoft.com/office/drawing/2014/main" id="{F366B753-F05F-414A-91C1-96175A86F10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31276"/>
              <a:ext cx="665930" cy="450808"/>
            </a:xfrm>
            <a:prstGeom prst="rect">
              <a:avLst/>
            </a:prstGeom>
          </p:spPr>
        </p:pic>
      </p:grpSp>
      <p:pic>
        <p:nvPicPr>
          <p:cNvPr id="14" name="Grafický objekt 13">
            <a:extLst>
              <a:ext uri="{FF2B5EF4-FFF2-40B4-BE49-F238E27FC236}">
                <a16:creationId xmlns:a16="http://schemas.microsoft.com/office/drawing/2014/main" id="{1E3E26BE-213E-4D1E-96AC-DD921E82501F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8135853" y="101942"/>
            <a:ext cx="1258641" cy="356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6013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5" r:id="rId1"/>
    <p:sldLayoutId id="2147483736" r:id="rId2"/>
    <p:sldLayoutId id="2147483737" r:id="rId3"/>
    <p:sldLayoutId id="2147483738" r:id="rId4"/>
    <p:sldLayoutId id="2147483739" r:id="rId5"/>
    <p:sldLayoutId id="2147483740" r:id="rId6"/>
    <p:sldLayoutId id="2147483741" r:id="rId7"/>
    <p:sldLayoutId id="2147483742" r:id="rId8"/>
    <p:sldLayoutId id="2147483743" r:id="rId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bg1"/>
          </a:solidFill>
          <a:latin typeface="Calibri" panose="020F0502020204030204" pitchFamily="34" charset="0"/>
          <a:ea typeface="+mj-ea"/>
          <a:cs typeface="Calibri" panose="020F050202020403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E083D3C-33A4-427C-8968-4D544558584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cs-CZ" b="1" dirty="0"/>
              <a:t>Datová a informační základna </a:t>
            </a:r>
            <a:br>
              <a:rPr lang="cs-CZ" b="1" dirty="0"/>
            </a:br>
            <a:r>
              <a:rPr lang="cs-CZ" b="1" dirty="0"/>
              <a:t>pro management pandemie COVID-19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3DC956FD-6669-4C82-B852-E3CE5A476C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8642" y="3931234"/>
            <a:ext cx="11905307" cy="1974265"/>
          </a:xfrm>
        </p:spPr>
        <p:txBody>
          <a:bodyPr>
            <a:normAutofit/>
          </a:bodyPr>
          <a:lstStyle/>
          <a:p>
            <a:r>
              <a:rPr lang="cs-CZ" sz="5400" b="1" dirty="0" smtClean="0"/>
              <a:t>Stručný souhrn epidemiologické situace</a:t>
            </a:r>
            <a:endParaRPr lang="cs-CZ" sz="3900" b="1" i="1" dirty="0"/>
          </a:p>
        </p:txBody>
      </p:sp>
    </p:spTree>
    <p:extLst>
      <p:ext uri="{BB962C8B-B14F-4D97-AF65-F5344CB8AC3E}">
        <p14:creationId xmlns:p14="http://schemas.microsoft.com/office/powerpoint/2010/main" val="4593865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Chart 4">
            <a:extLst>
              <a:ext uri="{FF2B5EF4-FFF2-40B4-BE49-F238E27FC236}">
                <a16:creationId xmlns:a16="http://schemas.microsoft.com/office/drawing/2014/main" id="{1550988B-95B6-452B-B503-80D8179D2309}"/>
              </a:ext>
            </a:extLst>
          </p:cNvPr>
          <p:cNvGraphicFramePr/>
          <p:nvPr>
            <p:extLst/>
          </p:nvPr>
        </p:nvGraphicFramePr>
        <p:xfrm>
          <a:off x="95247" y="2824205"/>
          <a:ext cx="12030075" cy="40337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1" name="TextovéPole 20"/>
          <p:cNvSpPr txBox="1"/>
          <p:nvPr/>
        </p:nvSpPr>
        <p:spPr>
          <a:xfrm>
            <a:off x="432105" y="33126"/>
            <a:ext cx="1134427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cs-CZ" sz="3200" b="1" dirty="0" smtClean="0"/>
              <a:t>Stále vysoký počet denně nově nakažených potenciálně zranitelných pacientů (v </a:t>
            </a:r>
            <a:r>
              <a:rPr lang="cs-CZ" sz="3200" b="1" dirty="0"/>
              <a:t>pracovních dnech &gt; 1200)</a:t>
            </a:r>
            <a:endParaRPr lang="cs-CZ" sz="3200" dirty="0">
              <a:cs typeface="Arial" panose="020B0604020202020204" pitchFamily="34" charset="0"/>
            </a:endParaRPr>
          </a:p>
        </p:txBody>
      </p:sp>
      <p:sp>
        <p:nvSpPr>
          <p:cNvPr id="22" name="TextovéPole 21">
            <a:extLst>
              <a:ext uri="{FF2B5EF4-FFF2-40B4-BE49-F238E27FC236}">
                <a16:creationId xmlns:a16="http://schemas.microsoft.com/office/drawing/2014/main" id="{C3C7B102-51CF-40DA-86E3-19AB93DE7FE7}"/>
              </a:ext>
            </a:extLst>
          </p:cNvPr>
          <p:cNvSpPr txBox="1"/>
          <p:nvPr/>
        </p:nvSpPr>
        <p:spPr>
          <a:xfrm>
            <a:off x="1925927" y="1930341"/>
            <a:ext cx="2362704" cy="83099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Populace seniorů 65+ let</a:t>
            </a:r>
          </a:p>
        </p:txBody>
      </p:sp>
      <p:graphicFrame>
        <p:nvGraphicFramePr>
          <p:cNvPr id="35" name="Tabulka 3">
            <a:extLst>
              <a:ext uri="{FF2B5EF4-FFF2-40B4-BE49-F238E27FC236}">
                <a16:creationId xmlns:a16="http://schemas.microsoft.com/office/drawing/2014/main" id="{A3693099-23CE-4447-AC61-AFCE59524C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9986179"/>
              </p:ext>
            </p:extLst>
          </p:nvPr>
        </p:nvGraphicFramePr>
        <p:xfrm>
          <a:off x="4780229" y="1309520"/>
          <a:ext cx="6406083" cy="2072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82702">
                  <a:extLst>
                    <a:ext uri="{9D8B030D-6E8A-4147-A177-3AD203B41FA5}">
                      <a16:colId xmlns:a16="http://schemas.microsoft.com/office/drawing/2014/main" val="653187899"/>
                    </a:ext>
                  </a:extLst>
                </a:gridCol>
                <a:gridCol w="2223381">
                  <a:extLst>
                    <a:ext uri="{9D8B030D-6E8A-4147-A177-3AD203B41FA5}">
                      <a16:colId xmlns:a16="http://schemas.microsoft.com/office/drawing/2014/main" val="3486415745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marL="914400" marR="0" lvl="2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2800" b="1" u="sng" dirty="0">
                          <a:solidFill>
                            <a:srgbClr val="C00000"/>
                          </a:solidFill>
                        </a:rPr>
                        <a:t>Nově diagnostikovaní ve věku 65</a:t>
                      </a:r>
                      <a:r>
                        <a:rPr lang="cs-CZ" sz="2800" b="1" u="sng" dirty="0" smtClean="0">
                          <a:solidFill>
                            <a:srgbClr val="C00000"/>
                          </a:solidFill>
                        </a:rPr>
                        <a:t>+ </a:t>
                      </a:r>
                      <a:endParaRPr lang="cs-CZ" sz="2800" b="1" u="sng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cs-CZ" sz="3600" b="1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86166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cs-CZ" sz="2800" b="1" dirty="0">
                          <a:solidFill>
                            <a:srgbClr val="C00000"/>
                          </a:solidFill>
                        </a:rPr>
                        <a:t>Za uplynulé 3 dny: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800" b="1" i="0" u="none" strike="noStrike" dirty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4 181</a:t>
                      </a: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82939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cs-CZ" sz="2800" b="1" dirty="0">
                          <a:solidFill>
                            <a:srgbClr val="C00000"/>
                          </a:solidFill>
                        </a:rPr>
                        <a:t>Za uplynulých 7 dní: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800" b="1" i="0" u="none" strike="noStrike" dirty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8 028</a:t>
                      </a: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88340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cs-CZ" sz="2800" b="1" dirty="0">
                          <a:solidFill>
                            <a:srgbClr val="C00000"/>
                          </a:solidFill>
                        </a:rPr>
                        <a:t>Za uplynulých 14 dní: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800" b="1" i="0" u="none" strike="noStrike" dirty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16 973</a:t>
                      </a: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507417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517239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ovéPole 5"/>
          <p:cNvSpPr txBox="1"/>
          <p:nvPr/>
        </p:nvSpPr>
        <p:spPr>
          <a:xfrm>
            <a:off x="123147" y="131997"/>
            <a:ext cx="1175978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cs-CZ" sz="3200" b="1" dirty="0" smtClean="0">
                <a:solidFill>
                  <a:prstClr val="black"/>
                </a:solidFill>
                <a:latin typeface="Calibri" panose="020F0502020204030204"/>
              </a:rPr>
              <a:t>P</a:t>
            </a:r>
            <a:r>
              <a:rPr kumimoji="0" lang="cs-CZ" sz="32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očty</a:t>
            </a:r>
            <a:r>
              <a:rPr kumimoji="0" lang="cs-CZ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cs-CZ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hospitalizovaných pacientů klesají </a:t>
            </a:r>
            <a:r>
              <a:rPr kumimoji="0" lang="cs-CZ" sz="32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pomalu</a:t>
            </a:r>
            <a:endParaRPr lang="cs-CZ" sz="3200" b="1" noProof="0" dirty="0">
              <a:solidFill>
                <a:prstClr val="black"/>
              </a:solidFill>
              <a:latin typeface="Calibri" panose="020F0502020204030204"/>
            </a:endParaRPr>
          </a:p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cs-CZ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Denní </a:t>
            </a:r>
            <a:r>
              <a:rPr kumimoji="0" lang="cs-CZ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nové příjmy stále cca 400 - 450 pacientů s COVID-19</a:t>
            </a:r>
            <a:endParaRPr kumimoji="0" lang="cs-CZ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TextovéPole 15"/>
          <p:cNvSpPr txBox="1"/>
          <p:nvPr/>
        </p:nvSpPr>
        <p:spPr>
          <a:xfrm>
            <a:off x="932009" y="5649748"/>
            <a:ext cx="10565892" cy="892552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I při optimistickém scénáři </a:t>
            </a:r>
            <a:r>
              <a:rPr lang="cs-CZ" sz="2600" b="1" dirty="0" smtClean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brždění </a:t>
            </a:r>
            <a:r>
              <a:rPr lang="cs-CZ" sz="2600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epidemie bude efekt viditelný </a:t>
            </a:r>
          </a:p>
          <a:p>
            <a:pPr lvl="0" algn="ctr">
              <a:defRPr/>
            </a:pPr>
            <a:r>
              <a:rPr lang="cs-CZ" sz="2600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 nemocnicích nejdříve </a:t>
            </a:r>
            <a:r>
              <a:rPr kumimoji="0" lang="cs-CZ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za 2 - 3 týdny</a:t>
            </a:r>
          </a:p>
        </p:txBody>
      </p:sp>
      <p:cxnSp>
        <p:nvCxnSpPr>
          <p:cNvPr id="3" name="Přímá spojnice 2"/>
          <p:cNvCxnSpPr/>
          <p:nvPr/>
        </p:nvCxnSpPr>
        <p:spPr>
          <a:xfrm flipH="1">
            <a:off x="2181885" y="1284414"/>
            <a:ext cx="3612333" cy="12596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Přímá spojnice 17"/>
          <p:cNvCxnSpPr/>
          <p:nvPr/>
        </p:nvCxnSpPr>
        <p:spPr>
          <a:xfrm>
            <a:off x="6057589" y="1306992"/>
            <a:ext cx="3775530" cy="12596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ovéPole 18"/>
          <p:cNvSpPr txBox="1"/>
          <p:nvPr/>
        </p:nvSpPr>
        <p:spPr>
          <a:xfrm>
            <a:off x="123731" y="2239228"/>
            <a:ext cx="379430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s-CZ" sz="2400" b="1" dirty="0" smtClean="0">
                <a:solidFill>
                  <a:srgbClr val="C00000"/>
                </a:solidFill>
                <a:latin typeface="Arial" panose="020B0604020202020204"/>
              </a:rPr>
              <a:t>28</a:t>
            </a:r>
            <a:r>
              <a:rPr kumimoji="0" lang="cs-CZ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. </a:t>
            </a:r>
            <a:r>
              <a:rPr kumimoji="0" lang="cs-CZ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je z nemocnic hlášeno </a:t>
            </a:r>
          </a:p>
          <a:p>
            <a:pPr lvl="0">
              <a:defRPr/>
            </a:pPr>
            <a:r>
              <a:rPr lang="cs-CZ" sz="2400" b="1" u="sng" dirty="0">
                <a:solidFill>
                  <a:srgbClr val="C00000"/>
                </a:solidFill>
              </a:rPr>
              <a:t>5 </a:t>
            </a:r>
            <a:r>
              <a:rPr lang="cs-CZ" sz="2400" b="1" u="sng" dirty="0" smtClean="0">
                <a:solidFill>
                  <a:srgbClr val="C00000"/>
                </a:solidFill>
              </a:rPr>
              <a:t>856 </a:t>
            </a:r>
            <a:r>
              <a:rPr kumimoji="0" lang="cs-CZ" sz="2400" b="1" i="0" u="sng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všech hospitalizací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 COVID-19 </a:t>
            </a:r>
          </a:p>
        </p:txBody>
      </p:sp>
      <p:cxnSp>
        <p:nvCxnSpPr>
          <p:cNvPr id="20" name="Přímá spojnice se šipkou 19"/>
          <p:cNvCxnSpPr/>
          <p:nvPr/>
        </p:nvCxnSpPr>
        <p:spPr>
          <a:xfrm>
            <a:off x="3918038" y="3240171"/>
            <a:ext cx="211051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bdélník 20"/>
          <p:cNvSpPr/>
          <p:nvPr/>
        </p:nvSpPr>
        <p:spPr>
          <a:xfrm>
            <a:off x="3743384" y="2654147"/>
            <a:ext cx="2376760" cy="4546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Calibri" panose="020F0502020204030204" pitchFamily="34" charset="0"/>
                <a:cs typeface="Times New Roman" panose="02020603050405020304" pitchFamily="18" charset="0"/>
              </a:rPr>
              <a:t>…. z toho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2" name="TextovéPole 21"/>
          <p:cNvSpPr txBox="1"/>
          <p:nvPr/>
        </p:nvSpPr>
        <p:spPr>
          <a:xfrm>
            <a:off x="6128698" y="2812017"/>
            <a:ext cx="15486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cs-CZ" sz="2400" b="1" dirty="0">
                <a:solidFill>
                  <a:srgbClr val="C00000"/>
                </a:solidFill>
              </a:rPr>
              <a:t>1 </a:t>
            </a:r>
            <a:r>
              <a:rPr lang="cs-CZ" sz="2400" b="1" dirty="0" smtClean="0">
                <a:solidFill>
                  <a:srgbClr val="C00000"/>
                </a:solidFill>
              </a:rPr>
              <a:t>001 </a:t>
            </a:r>
            <a:endParaRPr lang="cs-CZ" sz="2400" b="1" dirty="0">
              <a:solidFill>
                <a:srgbClr val="C00000"/>
              </a:solidFill>
            </a:endParaRPr>
          </a:p>
          <a:p>
            <a:pPr lvl="0" algn="ctr">
              <a:defRPr/>
            </a:pPr>
            <a:r>
              <a:rPr lang="cs-CZ" sz="2400" b="1" dirty="0">
                <a:solidFill>
                  <a:srgbClr val="C00000"/>
                </a:solidFill>
              </a:rPr>
              <a:t>na JIP</a:t>
            </a:r>
            <a:endParaRPr kumimoji="0" lang="cs-CZ" sz="24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cxnSp>
        <p:nvCxnSpPr>
          <p:cNvPr id="23" name="Přímá spojnice se šipkou 22"/>
          <p:cNvCxnSpPr/>
          <p:nvPr/>
        </p:nvCxnSpPr>
        <p:spPr>
          <a:xfrm>
            <a:off x="7713552" y="3240171"/>
            <a:ext cx="211051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bdélník 23"/>
          <p:cNvSpPr/>
          <p:nvPr/>
        </p:nvSpPr>
        <p:spPr>
          <a:xfrm>
            <a:off x="7538898" y="2654147"/>
            <a:ext cx="2376760" cy="4546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Calibri" panose="020F0502020204030204" pitchFamily="34" charset="0"/>
                <a:cs typeface="Times New Roman" panose="02020603050405020304" pitchFamily="18" charset="0"/>
              </a:rPr>
              <a:t>…. z toho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5" name="TextovéPole 24"/>
          <p:cNvSpPr txBox="1"/>
          <p:nvPr/>
        </p:nvSpPr>
        <p:spPr>
          <a:xfrm>
            <a:off x="9960424" y="2812017"/>
            <a:ext cx="23767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cs-CZ" sz="2400" b="1" dirty="0" smtClean="0">
                <a:solidFill>
                  <a:srgbClr val="C00000"/>
                </a:solidFill>
              </a:rPr>
              <a:t>523</a:t>
            </a:r>
            <a:endParaRPr kumimoji="0" lang="cs-CZ" sz="24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na UPV/ECMO</a:t>
            </a:r>
          </a:p>
        </p:txBody>
      </p:sp>
      <p:sp>
        <p:nvSpPr>
          <p:cNvPr id="2" name="Obdélník 1"/>
          <p:cNvSpPr/>
          <p:nvPr/>
        </p:nvSpPr>
        <p:spPr>
          <a:xfrm>
            <a:off x="374467" y="4401526"/>
            <a:ext cx="11508462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cs-CZ" sz="2600" b="1" dirty="0">
                <a:latin typeface="Arial" panose="020B0604020202020204" pitchFamily="34" charset="0"/>
                <a:cs typeface="Arial" panose="020B0604020202020204" pitchFamily="34" charset="0"/>
              </a:rPr>
              <a:t>Cíl: obnovení standardního rozsahu zdravotních služeb</a:t>
            </a:r>
          </a:p>
          <a:p>
            <a:pPr lvl="0" algn="ctr">
              <a:defRPr/>
            </a:pPr>
            <a:r>
              <a:rPr lang="cs-CZ" sz="2600" b="1" dirty="0">
                <a:latin typeface="Arial" panose="020B0604020202020204" pitchFamily="34" charset="0"/>
                <a:cs typeface="Arial" panose="020B0604020202020204" pitchFamily="34" charset="0"/>
              </a:rPr>
              <a:t>= snížit počet hospitalizací na 4000 - 3000 celkem a méně než 500 na JIP</a:t>
            </a:r>
          </a:p>
        </p:txBody>
      </p:sp>
    </p:spTree>
    <p:extLst>
      <p:ext uri="{BB962C8B-B14F-4D97-AF65-F5344CB8AC3E}">
        <p14:creationId xmlns:p14="http://schemas.microsoft.com/office/powerpoint/2010/main" val="37181242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14">
            <a:extLst>
              <a:ext uri="{FF2B5EF4-FFF2-40B4-BE49-F238E27FC236}">
                <a16:creationId xmlns:a16="http://schemas.microsoft.com/office/drawing/2014/main" id="{5A11BCFC-49AD-487D-BBB2-8BDDECE7C06F}"/>
              </a:ext>
            </a:extLst>
          </p:cNvPr>
          <p:cNvSpPr txBox="1"/>
          <p:nvPr/>
        </p:nvSpPr>
        <p:spPr>
          <a:xfrm rot="16200000">
            <a:off x="-1105712" y="3799235"/>
            <a:ext cx="2829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Predikovaný počet pacientů</a:t>
            </a:r>
          </a:p>
        </p:txBody>
      </p:sp>
      <p:grpSp>
        <p:nvGrpSpPr>
          <p:cNvPr id="21" name="Skupina 20">
            <a:extLst>
              <a:ext uri="{FF2B5EF4-FFF2-40B4-BE49-F238E27FC236}">
                <a16:creationId xmlns:a16="http://schemas.microsoft.com/office/drawing/2014/main" id="{12692B39-C931-480B-AAC6-9CB57CEA1467}"/>
              </a:ext>
            </a:extLst>
          </p:cNvPr>
          <p:cNvGrpSpPr/>
          <p:nvPr/>
        </p:nvGrpSpPr>
        <p:grpSpPr>
          <a:xfrm>
            <a:off x="9552468" y="3892495"/>
            <a:ext cx="2733088" cy="1477328"/>
            <a:chOff x="10363771" y="3564066"/>
            <a:chExt cx="2155653" cy="1477328"/>
          </a:xfrm>
        </p:grpSpPr>
        <p:cxnSp>
          <p:nvCxnSpPr>
            <p:cNvPr id="24" name="Přímá spojnice 23">
              <a:extLst>
                <a:ext uri="{FF2B5EF4-FFF2-40B4-BE49-F238E27FC236}">
                  <a16:creationId xmlns:a16="http://schemas.microsoft.com/office/drawing/2014/main" id="{AE007508-4FB8-48FD-BC20-829D6622B772}"/>
                </a:ext>
              </a:extLst>
            </p:cNvPr>
            <p:cNvCxnSpPr>
              <a:cxnSpLocks/>
            </p:cNvCxnSpPr>
            <p:nvPr/>
          </p:nvCxnSpPr>
          <p:spPr>
            <a:xfrm>
              <a:off x="10370995" y="3984407"/>
              <a:ext cx="360000" cy="0"/>
            </a:xfrm>
            <a:prstGeom prst="line">
              <a:avLst/>
            </a:prstGeom>
            <a:ln w="28575">
              <a:solidFill>
                <a:srgbClr val="FF99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Přímá spojnice 24">
              <a:extLst>
                <a:ext uri="{FF2B5EF4-FFF2-40B4-BE49-F238E27FC236}">
                  <a16:creationId xmlns:a16="http://schemas.microsoft.com/office/drawing/2014/main" id="{78C9EE9B-BB9A-4EB7-910D-6C7166840153}"/>
                </a:ext>
              </a:extLst>
            </p:cNvPr>
            <p:cNvCxnSpPr>
              <a:cxnSpLocks/>
            </p:cNvCxnSpPr>
            <p:nvPr/>
          </p:nvCxnSpPr>
          <p:spPr>
            <a:xfrm>
              <a:off x="10363771" y="4213807"/>
              <a:ext cx="360000" cy="0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Obdélník 25">
              <a:extLst>
                <a:ext uri="{FF2B5EF4-FFF2-40B4-BE49-F238E27FC236}">
                  <a16:creationId xmlns:a16="http://schemas.microsoft.com/office/drawing/2014/main" id="{50D052B9-D8A2-4F4B-A283-83A36D23FBDB}"/>
                </a:ext>
              </a:extLst>
            </p:cNvPr>
            <p:cNvSpPr/>
            <p:nvPr/>
          </p:nvSpPr>
          <p:spPr>
            <a:xfrm>
              <a:off x="10365018" y="3669697"/>
              <a:ext cx="360000" cy="130628"/>
            </a:xfrm>
            <a:prstGeom prst="rect">
              <a:avLst/>
            </a:prstGeom>
            <a:solidFill>
              <a:srgbClr val="A6A6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cs-CZ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TextovéPole 26">
              <a:extLst>
                <a:ext uri="{FF2B5EF4-FFF2-40B4-BE49-F238E27FC236}">
                  <a16:creationId xmlns:a16="http://schemas.microsoft.com/office/drawing/2014/main" id="{61899C09-7F15-4104-8B40-1AB1BBB34D6B}"/>
                </a:ext>
              </a:extLst>
            </p:cNvPr>
            <p:cNvSpPr txBox="1"/>
            <p:nvPr/>
          </p:nvSpPr>
          <p:spPr>
            <a:xfrm>
              <a:off x="10730995" y="3564066"/>
              <a:ext cx="1788429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cs-CZ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Reálné hodnoty</a:t>
              </a:r>
            </a:p>
            <a:p>
              <a:pPr lvl="0">
                <a:defRPr/>
              </a:pPr>
              <a:r>
                <a:rPr lang="cs-CZ" sz="1600" b="1" dirty="0" smtClean="0">
                  <a:solidFill>
                    <a:prstClr val="black"/>
                  </a:solidFill>
                </a:rPr>
                <a:t>Rizikový scénář</a:t>
              </a:r>
              <a:endParaRPr lang="cs-CZ" sz="1600" b="1" dirty="0">
                <a:solidFill>
                  <a:prstClr val="black"/>
                </a:solidFill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cs-CZ" sz="16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Optimistický scénář</a:t>
              </a:r>
              <a:endPara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cs-CZ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maximální počet pacientů s COVID-19 na lůžkách za období říjen/listopad 2020</a:t>
              </a:r>
            </a:p>
          </p:txBody>
        </p:sp>
      </p:grpSp>
      <p:cxnSp>
        <p:nvCxnSpPr>
          <p:cNvPr id="37" name="Přímá spojnice 36">
            <a:extLst>
              <a:ext uri="{FF2B5EF4-FFF2-40B4-BE49-F238E27FC236}">
                <a16:creationId xmlns:a16="http://schemas.microsoft.com/office/drawing/2014/main" id="{C6DCC33D-3357-4C1C-9B67-33A9A8963105}"/>
              </a:ext>
            </a:extLst>
          </p:cNvPr>
          <p:cNvCxnSpPr>
            <a:cxnSpLocks/>
          </p:cNvCxnSpPr>
          <p:nvPr/>
        </p:nvCxnSpPr>
        <p:spPr>
          <a:xfrm>
            <a:off x="9642906" y="4805464"/>
            <a:ext cx="360000" cy="0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Přímá spojnice se šipkou 2"/>
          <p:cNvCxnSpPr/>
          <p:nvPr/>
        </p:nvCxnSpPr>
        <p:spPr>
          <a:xfrm flipH="1">
            <a:off x="1255544" y="3074303"/>
            <a:ext cx="8107051" cy="0"/>
          </a:xfrm>
          <a:prstGeom prst="straightConnector1">
            <a:avLst/>
          </a:prstGeom>
          <a:ln w="381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ovéPole 6"/>
          <p:cNvSpPr txBox="1"/>
          <p:nvPr/>
        </p:nvSpPr>
        <p:spPr>
          <a:xfrm>
            <a:off x="1460614" y="2471919"/>
            <a:ext cx="3500686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Riziko 10 000 - 12 000 hospitalizací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Zaoblený obdélník 27"/>
          <p:cNvSpPr/>
          <p:nvPr/>
        </p:nvSpPr>
        <p:spPr>
          <a:xfrm>
            <a:off x="598686" y="130021"/>
            <a:ext cx="10786382" cy="440348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4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Predikce </a:t>
            </a:r>
            <a:r>
              <a:rPr kumimoji="0" lang="cs-CZ" sz="2400" b="1" i="0" u="sng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celkového počtu hospitalizací</a:t>
            </a:r>
            <a:r>
              <a:rPr kumimoji="0" lang="cs-CZ" sz="24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– aktuální počet léčených </a:t>
            </a:r>
            <a:endParaRPr kumimoji="0" lang="cs-CZ" sz="24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TextovéPole 29">
            <a:extLst>
              <a:ext uri="{FF2B5EF4-FFF2-40B4-BE49-F238E27FC236}">
                <a16:creationId xmlns:a16="http://schemas.microsoft.com/office/drawing/2014/main" id="{0EC32A99-42BE-4940-9598-96DD1BD4CA66}"/>
              </a:ext>
            </a:extLst>
          </p:cNvPr>
          <p:cNvSpPr txBox="1"/>
          <p:nvPr/>
        </p:nvSpPr>
        <p:spPr>
          <a:xfrm>
            <a:off x="199177" y="576738"/>
            <a:ext cx="117151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</a:rPr>
              <a:t>I při vývoji podle vysoce optimistického scénáře by počet hospitalizací poklesl na úroveň 3000 - 4000 </a:t>
            </a:r>
            <a:r>
              <a:rPr kumimoji="0" lang="cs-CZ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</a:rPr>
              <a:t>nejdříve </a:t>
            </a:r>
            <a:r>
              <a:rPr kumimoji="0" lang="cs-CZ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</a:rPr>
              <a:t>po </a:t>
            </a:r>
            <a:r>
              <a:rPr kumimoji="0" lang="cs-CZ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</a:rPr>
              <a:t>7. </a:t>
            </a:r>
            <a:r>
              <a:rPr kumimoji="0" lang="cs-CZ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</a:rPr>
              <a:t>únoru. </a:t>
            </a:r>
            <a:r>
              <a:rPr lang="cs-CZ" sz="2400" b="1" noProof="0" dirty="0" smtClean="0">
                <a:solidFill>
                  <a:srgbClr val="C00000"/>
                </a:solidFill>
                <a:latin typeface="Calibri" panose="020F0502020204030204"/>
              </a:rPr>
              <a:t>Avšak rovněž je nutné kalkulovat s rizikem opětovného růstu epidemie při denním nárůstu +200 až + 300 pacientů na lůžku. </a:t>
            </a:r>
            <a:endParaRPr kumimoji="0" lang="cs-CZ" sz="24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</a:endParaRPr>
          </a:p>
        </p:txBody>
      </p:sp>
      <p:graphicFrame>
        <p:nvGraphicFramePr>
          <p:cNvPr id="17" name="Graf 16">
            <a:extLst>
              <a:ext uri="{FF2B5EF4-FFF2-40B4-BE49-F238E27FC236}">
                <a16:creationId xmlns:a16="http://schemas.microsoft.com/office/drawing/2014/main" id="{44EDF397-5E51-4BE6-8E34-CB896076BF0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12400508"/>
              </p:ext>
            </p:extLst>
          </p:nvPr>
        </p:nvGraphicFramePr>
        <p:xfrm>
          <a:off x="546586" y="1815338"/>
          <a:ext cx="9410400" cy="5000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TextovéPole 1"/>
          <p:cNvSpPr txBox="1"/>
          <p:nvPr/>
        </p:nvSpPr>
        <p:spPr>
          <a:xfrm>
            <a:off x="8621144" y="4123103"/>
            <a:ext cx="8057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3200" dirty="0" smtClean="0">
                <a:solidFill>
                  <a:srgbClr val="FF0000"/>
                </a:solidFill>
                <a:latin typeface="Arial Black" panose="020B0A04020102020204" pitchFamily="34" charset="0"/>
              </a:rPr>
              <a:t>?</a:t>
            </a:r>
            <a:endParaRPr lang="en-US" sz="3200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cxnSp>
        <p:nvCxnSpPr>
          <p:cNvPr id="19" name="Přímá spojnice se šipkou 18"/>
          <p:cNvCxnSpPr/>
          <p:nvPr/>
        </p:nvCxnSpPr>
        <p:spPr>
          <a:xfrm flipH="1">
            <a:off x="1172555" y="2285146"/>
            <a:ext cx="8107051" cy="0"/>
          </a:xfrm>
          <a:prstGeom prst="straightConnector1">
            <a:avLst/>
          </a:prstGeom>
          <a:ln w="381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Šipka dolů 5"/>
          <p:cNvSpPr/>
          <p:nvPr/>
        </p:nvSpPr>
        <p:spPr>
          <a:xfrm>
            <a:off x="2480650" y="1797332"/>
            <a:ext cx="1394234" cy="349320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675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4">
            <a:extLst>
              <a:ext uri="{FF2B5EF4-FFF2-40B4-BE49-F238E27FC236}">
                <a16:creationId xmlns:a16="http://schemas.microsoft.com/office/drawing/2014/main" id="{4231A2FA-B47D-4C3D-8DDD-0F1ACD6C8396}"/>
              </a:ext>
            </a:extLst>
          </p:cNvPr>
          <p:cNvSpPr txBox="1"/>
          <p:nvPr/>
        </p:nvSpPr>
        <p:spPr>
          <a:xfrm rot="16200000">
            <a:off x="-2106965" y="3672915"/>
            <a:ext cx="4698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Predikovaný počet </a:t>
            </a:r>
            <a:r>
              <a:rPr kumimoji="0" lang="cs-CZ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pacientů na intenzivní </a:t>
            </a: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péči</a:t>
            </a:r>
          </a:p>
        </p:txBody>
      </p:sp>
      <p:cxnSp>
        <p:nvCxnSpPr>
          <p:cNvPr id="19" name="Přímá spojnice se šipkou 18"/>
          <p:cNvCxnSpPr/>
          <p:nvPr/>
        </p:nvCxnSpPr>
        <p:spPr>
          <a:xfrm flipH="1">
            <a:off x="1010364" y="3428239"/>
            <a:ext cx="8107051" cy="0"/>
          </a:xfrm>
          <a:prstGeom prst="straightConnector1">
            <a:avLst/>
          </a:prstGeom>
          <a:ln w="381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ovéPole 21"/>
          <p:cNvSpPr txBox="1"/>
          <p:nvPr/>
        </p:nvSpPr>
        <p:spPr>
          <a:xfrm>
            <a:off x="1219180" y="2872419"/>
            <a:ext cx="3950426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Riziko 1 500 – 2 000 hospitalizací na JIP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Zaoblený obdélník 34"/>
          <p:cNvSpPr/>
          <p:nvPr/>
        </p:nvSpPr>
        <p:spPr>
          <a:xfrm>
            <a:off x="636415" y="136886"/>
            <a:ext cx="10786382" cy="380622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4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Predikce počtu pacientů </a:t>
            </a:r>
            <a:r>
              <a:rPr kumimoji="0" lang="cs-CZ" sz="2400" b="1" i="0" u="sng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vyžadujících intenzivní péči</a:t>
            </a:r>
            <a:r>
              <a:rPr kumimoji="0" lang="cs-CZ" sz="24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– aktuální počet případů  </a:t>
            </a:r>
            <a:endParaRPr kumimoji="0" lang="cs-CZ" sz="24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34" name="Graf 33">
            <a:extLst>
              <a:ext uri="{FF2B5EF4-FFF2-40B4-BE49-F238E27FC236}">
                <a16:creationId xmlns:a16="http://schemas.microsoft.com/office/drawing/2014/main" id="{44EDF397-5E51-4BE6-8E34-CB896076BF0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88845150"/>
              </p:ext>
            </p:extLst>
          </p:nvPr>
        </p:nvGraphicFramePr>
        <p:xfrm>
          <a:off x="464406" y="1758320"/>
          <a:ext cx="9410400" cy="5000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37" name="Skupina 36">
            <a:extLst>
              <a:ext uri="{FF2B5EF4-FFF2-40B4-BE49-F238E27FC236}">
                <a16:creationId xmlns:a16="http://schemas.microsoft.com/office/drawing/2014/main" id="{12692B39-C931-480B-AAC6-9CB57CEA1467}"/>
              </a:ext>
            </a:extLst>
          </p:cNvPr>
          <p:cNvGrpSpPr/>
          <p:nvPr/>
        </p:nvGrpSpPr>
        <p:grpSpPr>
          <a:xfrm>
            <a:off x="9458912" y="4104631"/>
            <a:ext cx="2733088" cy="1477328"/>
            <a:chOff x="10363771" y="3564066"/>
            <a:chExt cx="2155653" cy="1477328"/>
          </a:xfrm>
        </p:grpSpPr>
        <p:cxnSp>
          <p:nvCxnSpPr>
            <p:cNvPr id="38" name="Přímá spojnice 37">
              <a:extLst>
                <a:ext uri="{FF2B5EF4-FFF2-40B4-BE49-F238E27FC236}">
                  <a16:creationId xmlns:a16="http://schemas.microsoft.com/office/drawing/2014/main" id="{AE007508-4FB8-48FD-BC20-829D6622B772}"/>
                </a:ext>
              </a:extLst>
            </p:cNvPr>
            <p:cNvCxnSpPr>
              <a:cxnSpLocks/>
            </p:cNvCxnSpPr>
            <p:nvPr/>
          </p:nvCxnSpPr>
          <p:spPr>
            <a:xfrm>
              <a:off x="10370995" y="3984407"/>
              <a:ext cx="360000" cy="0"/>
            </a:xfrm>
            <a:prstGeom prst="line">
              <a:avLst/>
            </a:prstGeom>
            <a:ln w="28575">
              <a:solidFill>
                <a:srgbClr val="FF99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Přímá spojnice 38">
              <a:extLst>
                <a:ext uri="{FF2B5EF4-FFF2-40B4-BE49-F238E27FC236}">
                  <a16:creationId xmlns:a16="http://schemas.microsoft.com/office/drawing/2014/main" id="{78C9EE9B-BB9A-4EB7-910D-6C7166840153}"/>
                </a:ext>
              </a:extLst>
            </p:cNvPr>
            <p:cNvCxnSpPr>
              <a:cxnSpLocks/>
            </p:cNvCxnSpPr>
            <p:nvPr/>
          </p:nvCxnSpPr>
          <p:spPr>
            <a:xfrm>
              <a:off x="10363771" y="4213807"/>
              <a:ext cx="360000" cy="0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Obdélník 39">
              <a:extLst>
                <a:ext uri="{FF2B5EF4-FFF2-40B4-BE49-F238E27FC236}">
                  <a16:creationId xmlns:a16="http://schemas.microsoft.com/office/drawing/2014/main" id="{50D052B9-D8A2-4F4B-A283-83A36D23FBDB}"/>
                </a:ext>
              </a:extLst>
            </p:cNvPr>
            <p:cNvSpPr/>
            <p:nvPr/>
          </p:nvSpPr>
          <p:spPr>
            <a:xfrm>
              <a:off x="10365018" y="3669697"/>
              <a:ext cx="360000" cy="130628"/>
            </a:xfrm>
            <a:prstGeom prst="rect">
              <a:avLst/>
            </a:prstGeom>
            <a:solidFill>
              <a:srgbClr val="A6A6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cs-CZ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TextovéPole 41">
              <a:extLst>
                <a:ext uri="{FF2B5EF4-FFF2-40B4-BE49-F238E27FC236}">
                  <a16:creationId xmlns:a16="http://schemas.microsoft.com/office/drawing/2014/main" id="{61899C09-7F15-4104-8B40-1AB1BBB34D6B}"/>
                </a:ext>
              </a:extLst>
            </p:cNvPr>
            <p:cNvSpPr txBox="1"/>
            <p:nvPr/>
          </p:nvSpPr>
          <p:spPr>
            <a:xfrm>
              <a:off x="10730995" y="3564066"/>
              <a:ext cx="1788429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cs-CZ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Reálné hodnoty</a:t>
              </a:r>
            </a:p>
            <a:p>
              <a:pPr lvl="0">
                <a:defRPr/>
              </a:pPr>
              <a:r>
                <a:rPr lang="cs-CZ" sz="1600" b="1" dirty="0" smtClean="0">
                  <a:solidFill>
                    <a:prstClr val="black"/>
                  </a:solidFill>
                </a:rPr>
                <a:t>Rizikový scénář</a:t>
              </a:r>
              <a:endParaRPr lang="cs-CZ" sz="1600" b="1" dirty="0">
                <a:solidFill>
                  <a:prstClr val="black"/>
                </a:solidFill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cs-CZ" sz="16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Optimistický scénář</a:t>
              </a:r>
              <a:endPara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cs-CZ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maximální počet pacientů s COVID-19 na lůžkách za období říjen/listopad 2020</a:t>
              </a:r>
            </a:p>
          </p:txBody>
        </p:sp>
      </p:grpSp>
      <p:cxnSp>
        <p:nvCxnSpPr>
          <p:cNvPr id="43" name="Přímá spojnice 42">
            <a:extLst>
              <a:ext uri="{FF2B5EF4-FFF2-40B4-BE49-F238E27FC236}">
                <a16:creationId xmlns:a16="http://schemas.microsoft.com/office/drawing/2014/main" id="{C6DCC33D-3357-4C1C-9B67-33A9A8963105}"/>
              </a:ext>
            </a:extLst>
          </p:cNvPr>
          <p:cNvCxnSpPr>
            <a:cxnSpLocks/>
          </p:cNvCxnSpPr>
          <p:nvPr/>
        </p:nvCxnSpPr>
        <p:spPr>
          <a:xfrm>
            <a:off x="9549350" y="5017600"/>
            <a:ext cx="360000" cy="0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Přímá spojnice se šipkou 43"/>
          <p:cNvCxnSpPr/>
          <p:nvPr/>
        </p:nvCxnSpPr>
        <p:spPr>
          <a:xfrm flipH="1">
            <a:off x="999800" y="2711507"/>
            <a:ext cx="8107051" cy="0"/>
          </a:xfrm>
          <a:prstGeom prst="straightConnector1">
            <a:avLst/>
          </a:prstGeom>
          <a:ln w="381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ovéPole 44"/>
          <p:cNvSpPr txBox="1"/>
          <p:nvPr/>
        </p:nvSpPr>
        <p:spPr>
          <a:xfrm>
            <a:off x="8521556" y="4258520"/>
            <a:ext cx="8057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3200" dirty="0" smtClean="0">
                <a:solidFill>
                  <a:srgbClr val="FF0000"/>
                </a:solidFill>
                <a:latin typeface="Arial Black" panose="020B0A04020102020204" pitchFamily="34" charset="0"/>
              </a:rPr>
              <a:t>?</a:t>
            </a:r>
            <a:endParaRPr lang="en-US" sz="3200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46" name="TextovéPole 45">
            <a:extLst>
              <a:ext uri="{FF2B5EF4-FFF2-40B4-BE49-F238E27FC236}">
                <a16:creationId xmlns:a16="http://schemas.microsoft.com/office/drawing/2014/main" id="{0EC32A99-42BE-4940-9598-96DD1BD4CA66}"/>
              </a:ext>
            </a:extLst>
          </p:cNvPr>
          <p:cNvSpPr txBox="1"/>
          <p:nvPr/>
        </p:nvSpPr>
        <p:spPr>
          <a:xfrm>
            <a:off x="18105" y="550757"/>
            <a:ext cx="120230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</a:rPr>
              <a:t>I při vývoji podle vysoce optimistického scénáře by počet hospitalizací </a:t>
            </a:r>
            <a:r>
              <a:rPr kumimoji="0" lang="cs-CZ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</a:rPr>
              <a:t>na JIP poklesl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</a:rPr>
              <a:t>na </a:t>
            </a:r>
            <a:r>
              <a:rPr kumimoji="0" lang="cs-CZ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</a:rPr>
              <a:t>úroveň 450 </a:t>
            </a:r>
            <a:r>
              <a:rPr kumimoji="0" lang="cs-CZ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</a:rPr>
              <a:t>nejdříve po </a:t>
            </a:r>
            <a:r>
              <a:rPr kumimoji="0" lang="cs-CZ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</a:rPr>
              <a:t>10. únoru. </a:t>
            </a:r>
            <a:r>
              <a:rPr lang="cs-CZ" sz="2400" b="1" noProof="0" dirty="0" smtClean="0">
                <a:solidFill>
                  <a:srgbClr val="C00000"/>
                </a:solidFill>
                <a:latin typeface="Calibri" panose="020F0502020204030204"/>
              </a:rPr>
              <a:t>Avšak rovněž je nutné kalkulovat s rizikem </a:t>
            </a:r>
            <a:endParaRPr lang="cs-CZ" sz="2400" b="1" noProof="0" dirty="0" smtClean="0">
              <a:solidFill>
                <a:srgbClr val="C00000"/>
              </a:solidFill>
              <a:latin typeface="Calibri" panose="020F0502020204030204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s-CZ" sz="2400" b="1" noProof="0" dirty="0" smtClean="0">
                <a:solidFill>
                  <a:srgbClr val="C00000"/>
                </a:solidFill>
                <a:latin typeface="Calibri" panose="020F0502020204030204"/>
              </a:rPr>
              <a:t>opětovného </a:t>
            </a:r>
            <a:r>
              <a:rPr lang="cs-CZ" sz="2400" b="1" noProof="0" dirty="0" smtClean="0">
                <a:solidFill>
                  <a:srgbClr val="C00000"/>
                </a:solidFill>
                <a:latin typeface="Calibri" panose="020F0502020204030204"/>
              </a:rPr>
              <a:t>růstu epidemie při denním nárůstu +50 až + 70 pacientů na lůžku JIP. </a:t>
            </a:r>
            <a:endParaRPr kumimoji="0" lang="cs-CZ" sz="24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47" name="Šipka dolů 46"/>
          <p:cNvSpPr/>
          <p:nvPr/>
        </p:nvSpPr>
        <p:spPr>
          <a:xfrm>
            <a:off x="2497276" y="1867479"/>
            <a:ext cx="1394234" cy="349320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787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odnadpis 2">
            <a:extLst>
              <a:ext uri="{FF2B5EF4-FFF2-40B4-BE49-F238E27FC236}">
                <a16:creationId xmlns:a16="http://schemas.microsoft.com/office/drawing/2014/main" id="{3DC956FD-6669-4C82-B852-E3CE5A476C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7648" y="1001194"/>
            <a:ext cx="11344275" cy="1974265"/>
          </a:xfrm>
        </p:spPr>
        <p:txBody>
          <a:bodyPr>
            <a:normAutofit/>
          </a:bodyPr>
          <a:lstStyle/>
          <a:p>
            <a:r>
              <a:rPr lang="cs-CZ" sz="5400" b="1" dirty="0" smtClean="0"/>
              <a:t>Možný dopad nové mutace viru </a:t>
            </a:r>
          </a:p>
          <a:p>
            <a:r>
              <a:rPr lang="cs-CZ" sz="5400" b="1" i="1" dirty="0" smtClean="0"/>
              <a:t>SARS-CoV-2 </a:t>
            </a:r>
            <a:endParaRPr lang="cs-CZ" sz="3900" b="1" i="1" dirty="0"/>
          </a:p>
        </p:txBody>
      </p:sp>
      <p:sp>
        <p:nvSpPr>
          <p:cNvPr id="4" name="TextovéPole 3"/>
          <p:cNvSpPr txBox="1"/>
          <p:nvPr/>
        </p:nvSpPr>
        <p:spPr>
          <a:xfrm>
            <a:off x="2746564" y="5131078"/>
            <a:ext cx="6344239" cy="646331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3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0,8 x 1,5 = 1,20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ovéPole 4"/>
          <p:cNvSpPr txBox="1"/>
          <p:nvPr/>
        </p:nvSpPr>
        <p:spPr>
          <a:xfrm>
            <a:off x="1546975" y="3044025"/>
            <a:ext cx="863299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Při stávajících opatřeních dosahujeme snížení dynamiky šíření nákazy na R = 0,8 - 0,9 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Šipka dolů 5"/>
          <p:cNvSpPr/>
          <p:nvPr/>
        </p:nvSpPr>
        <p:spPr>
          <a:xfrm>
            <a:off x="5443979" y="4483190"/>
            <a:ext cx="838986" cy="49019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ovéPole 6"/>
          <p:cNvSpPr txBox="1"/>
          <p:nvPr/>
        </p:nvSpPr>
        <p:spPr>
          <a:xfrm>
            <a:off x="2746563" y="5935103"/>
            <a:ext cx="6344239" cy="646331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3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0,9 x 1,5 = 1,35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79623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ázek 1">
            <a:extLst>
              <a:ext uri="{FF2B5EF4-FFF2-40B4-BE49-F238E27FC236}">
                <a16:creationId xmlns:a16="http://schemas.microsoft.com/office/drawing/2014/main" id="{AC6D2F68-3C06-4055-8F37-C55FF478EC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366" y="1522632"/>
            <a:ext cx="7236000" cy="3343065"/>
          </a:xfrm>
          <a:prstGeom prst="rect">
            <a:avLst/>
          </a:prstGeom>
        </p:spPr>
      </p:pic>
      <p:sp>
        <p:nvSpPr>
          <p:cNvPr id="24" name="TextovéPole 23">
            <a:extLst>
              <a:ext uri="{FF2B5EF4-FFF2-40B4-BE49-F238E27FC236}">
                <a16:creationId xmlns:a16="http://schemas.microsoft.com/office/drawing/2014/main" id="{8A6A1759-77AD-4B7F-98D8-D6E46F18384F}"/>
              </a:ext>
            </a:extLst>
          </p:cNvPr>
          <p:cNvSpPr txBox="1"/>
          <p:nvPr/>
        </p:nvSpPr>
        <p:spPr>
          <a:xfrm>
            <a:off x="1400971" y="198705"/>
            <a:ext cx="9229366" cy="769441"/>
          </a:xfrm>
          <a:prstGeom prst="rect">
            <a:avLst/>
          </a:prstGeom>
          <a:solidFill>
            <a:srgbClr val="D31145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 zpomalování šíření epidemie v lednu a únoru 2021</a:t>
            </a:r>
            <a:br>
              <a:rPr kumimoji="0" lang="cs-CZ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cs-CZ" sz="2200" b="1" i="0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 </a:t>
            </a:r>
            <a:r>
              <a:rPr kumimoji="0" lang="cs-CZ" sz="2200" b="1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scénář pro rychlé brždění epidemie v </a:t>
            </a:r>
            <a:r>
              <a:rPr kumimoji="0" lang="cs-CZ" sz="2200" b="1" i="0" u="sng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lednu a únoru</a:t>
            </a:r>
            <a:endParaRPr kumimoji="0" lang="cs-CZ" sz="2200" b="1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TextovéPole 24">
            <a:extLst>
              <a:ext uri="{FF2B5EF4-FFF2-40B4-BE49-F238E27FC236}">
                <a16:creationId xmlns:a16="http://schemas.microsoft.com/office/drawing/2014/main" id="{C11F9500-ED81-45FD-AF3C-90840EEBF1C3}"/>
              </a:ext>
            </a:extLst>
          </p:cNvPr>
          <p:cNvSpPr txBox="1"/>
          <p:nvPr/>
        </p:nvSpPr>
        <p:spPr>
          <a:xfrm>
            <a:off x="200609" y="5962759"/>
            <a:ext cx="803442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Snímek prezentuje výsledky simulace prostřednictvím epidemiologického modelu, který zahrnuje vybrané předpoklady a slouží ke zkoumání dopadu změny různých parametrů. Vzhledem k významným neurčitostem ve struktuře modelu, modelových parametrech a nejistotě ohledně budoucího vývoje je nezbytné výsledky brát jako orientační, umožňující pouze porovnání jednotlivých scénářů, nikoliv jako konkrétní předpověď pro určité období. </a:t>
            </a:r>
          </a:p>
        </p:txBody>
      </p:sp>
      <p:cxnSp>
        <p:nvCxnSpPr>
          <p:cNvPr id="26" name="Přímá spojnice 25"/>
          <p:cNvCxnSpPr/>
          <p:nvPr/>
        </p:nvCxnSpPr>
        <p:spPr>
          <a:xfrm>
            <a:off x="846581" y="1366652"/>
            <a:ext cx="496389" cy="1747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ovéPole 24">
            <a:extLst>
              <a:ext uri="{FF2B5EF4-FFF2-40B4-BE49-F238E27FC236}">
                <a16:creationId xmlns:a16="http://schemas.microsoft.com/office/drawing/2014/main" id="{590A9C4F-10F3-4016-8CE8-6FD01E44CFC4}"/>
              </a:ext>
            </a:extLst>
          </p:cNvPr>
          <p:cNvSpPr txBox="1"/>
          <p:nvPr/>
        </p:nvSpPr>
        <p:spPr>
          <a:xfrm>
            <a:off x="1472642" y="1209948"/>
            <a:ext cx="9180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cs-CZ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sz="1600" b="1" dirty="0"/>
              <a:t>Predikce </a:t>
            </a:r>
          </a:p>
        </p:txBody>
      </p:sp>
      <p:sp>
        <p:nvSpPr>
          <p:cNvPr id="23" name="TextovéPole 12">
            <a:extLst>
              <a:ext uri="{FF2B5EF4-FFF2-40B4-BE49-F238E27FC236}">
                <a16:creationId xmlns:a16="http://schemas.microsoft.com/office/drawing/2014/main" id="{9119B67F-49E4-4A7A-BA36-DAE66AAD4855}"/>
              </a:ext>
            </a:extLst>
          </p:cNvPr>
          <p:cNvSpPr txBox="1"/>
          <p:nvPr/>
        </p:nvSpPr>
        <p:spPr>
          <a:xfrm rot="16200000">
            <a:off x="-823009" y="3093360"/>
            <a:ext cx="30324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cs-CZ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cs-CZ" sz="1600" b="1" dirty="0"/>
              <a:t>Nové případy onemocnění za den</a:t>
            </a:r>
          </a:p>
        </p:txBody>
      </p:sp>
      <p:sp>
        <p:nvSpPr>
          <p:cNvPr id="30" name="TextovéPole 25">
            <a:extLst>
              <a:ext uri="{FF2B5EF4-FFF2-40B4-BE49-F238E27FC236}">
                <a16:creationId xmlns:a16="http://schemas.microsoft.com/office/drawing/2014/main" id="{65FFF22E-E755-4AB1-9AFC-9DBD69DD7F82}"/>
              </a:ext>
            </a:extLst>
          </p:cNvPr>
          <p:cNvSpPr txBox="1"/>
          <p:nvPr/>
        </p:nvSpPr>
        <p:spPr>
          <a:xfrm>
            <a:off x="846581" y="1841326"/>
            <a:ext cx="55245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cs-CZ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cs-CZ" sz="1200" dirty="0"/>
              <a:t>bez periodicity v rámci týdne, odpovídá cca týdenním klouzavým průměrům</a:t>
            </a:r>
          </a:p>
        </p:txBody>
      </p:sp>
      <p:sp>
        <p:nvSpPr>
          <p:cNvPr id="35" name="Obdélník 34">
            <a:extLst>
              <a:ext uri="{FF2B5EF4-FFF2-40B4-BE49-F238E27FC236}">
                <a16:creationId xmlns:a16="http://schemas.microsoft.com/office/drawing/2014/main" id="{1C4F1DEC-CA3B-4E8E-8A7E-D9123A0B7B2C}"/>
              </a:ext>
            </a:extLst>
          </p:cNvPr>
          <p:cNvSpPr/>
          <p:nvPr/>
        </p:nvSpPr>
        <p:spPr>
          <a:xfrm>
            <a:off x="8269867" y="1841326"/>
            <a:ext cx="3811184" cy="4278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" marR="0" lvl="1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i="0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</a:rPr>
              <a:t>Uvoln</a:t>
            </a:r>
            <a:r>
              <a:rPr kumimoji="0" lang="cs-CZ" sz="1600" i="0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</a:rPr>
              <a:t>ění</a:t>
            </a:r>
            <a:r>
              <a:rPr kumimoji="0" lang="cs-CZ" sz="1600" i="0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 od 3.12.</a:t>
            </a:r>
          </a:p>
          <a:p>
            <a:pPr marL="447675" marR="0" lvl="1" indent="-3619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cs-CZ" sz="1600" i="0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zvýšení pracovních kontaktů na </a:t>
            </a:r>
            <a:r>
              <a:rPr kumimoji="0" lang="en-US" sz="1600" i="0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8</a:t>
            </a:r>
            <a:r>
              <a:rPr kumimoji="0" lang="cs-CZ" sz="1600" i="0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0 %</a:t>
            </a:r>
            <a:endParaRPr kumimoji="0" lang="en-US" sz="1600" i="0" strike="noStrike" kern="0" cap="none" spc="0" normalizeH="0" baseline="0" noProof="0" dirty="0">
              <a:ln>
                <a:noFill/>
              </a:ln>
              <a:effectLst/>
              <a:uLnTx/>
              <a:uFillTx/>
            </a:endParaRPr>
          </a:p>
          <a:p>
            <a:pPr marL="447675" marR="0" lvl="1" indent="-3619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1600" i="0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</a:rPr>
              <a:t>zv</a:t>
            </a:r>
            <a:r>
              <a:rPr kumimoji="0" lang="cs-CZ" sz="1600" i="0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</a:rPr>
              <a:t>ýšení</a:t>
            </a:r>
            <a:r>
              <a:rPr kumimoji="0" lang="cs-CZ" sz="1600" i="0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 školních kontaktů na 50 %</a:t>
            </a:r>
          </a:p>
          <a:p>
            <a:pPr marL="447675" marR="0" lvl="1" indent="-3619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cs-CZ" sz="1600" i="0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zvýšení jiných kontaktů na </a:t>
            </a:r>
            <a:r>
              <a:rPr kumimoji="0" lang="en-US" sz="1600" i="0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100</a:t>
            </a:r>
            <a:r>
              <a:rPr kumimoji="0" lang="cs-CZ" sz="1600" i="0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 %</a:t>
            </a:r>
          </a:p>
          <a:p>
            <a:pPr marL="447675" marR="0" lvl="1" indent="-3619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cs-CZ" sz="1600" i="0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zvýšení základní reprodukce na původní úroveň</a:t>
            </a:r>
          </a:p>
          <a:p>
            <a:pPr marL="85725" marR="0" lvl="1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cs-CZ" sz="1600" i="0" strike="noStrike" kern="0" cap="none" spc="0" normalizeH="0" baseline="0" noProof="0" dirty="0">
              <a:ln>
                <a:noFill/>
              </a:ln>
              <a:effectLst/>
              <a:uLnTx/>
              <a:uFillTx/>
            </a:endParaRPr>
          </a:p>
          <a:p>
            <a:pPr marL="85725" lvl="1">
              <a:defRPr/>
            </a:pPr>
            <a:r>
              <a:rPr lang="cs-CZ" sz="1600" kern="0" dirty="0">
                <a:solidFill>
                  <a:srgbClr val="D31145"/>
                </a:solidFill>
              </a:rPr>
              <a:t>Efekt opatření od 28.12.</a:t>
            </a:r>
          </a:p>
          <a:p>
            <a:pPr marL="447675" lvl="1" indent="-361950">
              <a:buFont typeface="Wingdings" panose="05000000000000000000" pitchFamily="2" charset="2"/>
              <a:buChar char="q"/>
              <a:defRPr/>
            </a:pPr>
            <a:r>
              <a:rPr lang="cs-CZ" sz="1600" kern="0" dirty="0">
                <a:solidFill>
                  <a:srgbClr val="D31145"/>
                </a:solidFill>
              </a:rPr>
              <a:t>snížení pracovních kontaktů na 40 %</a:t>
            </a:r>
            <a:endParaRPr lang="en-US" sz="1600" kern="0" dirty="0">
              <a:solidFill>
                <a:srgbClr val="D31145"/>
              </a:solidFill>
            </a:endParaRPr>
          </a:p>
          <a:p>
            <a:pPr marL="447675" lvl="1" indent="-361950">
              <a:buFont typeface="Wingdings" panose="05000000000000000000" pitchFamily="2" charset="2"/>
              <a:buChar char="q"/>
              <a:defRPr/>
            </a:pPr>
            <a:r>
              <a:rPr lang="cs-CZ" sz="1600" kern="0" dirty="0">
                <a:solidFill>
                  <a:srgbClr val="D31145"/>
                </a:solidFill>
              </a:rPr>
              <a:t>školní kontakty na 0 %</a:t>
            </a:r>
          </a:p>
          <a:p>
            <a:pPr marL="447675" lvl="1" indent="-361950">
              <a:buFont typeface="Wingdings" panose="05000000000000000000" pitchFamily="2" charset="2"/>
              <a:buChar char="q"/>
              <a:defRPr/>
            </a:pPr>
            <a:r>
              <a:rPr lang="cs-CZ" sz="1600" kern="0" dirty="0">
                <a:solidFill>
                  <a:srgbClr val="D31145"/>
                </a:solidFill>
              </a:rPr>
              <a:t>snížení jiných kontaktů na 40 %</a:t>
            </a:r>
          </a:p>
          <a:p>
            <a:pPr marL="447675" lvl="1" indent="-361950">
              <a:buFont typeface="Wingdings" panose="05000000000000000000" pitchFamily="2" charset="2"/>
              <a:buChar char="q"/>
            </a:pPr>
            <a:r>
              <a:rPr lang="cs-CZ" sz="1600" dirty="0">
                <a:solidFill>
                  <a:srgbClr val="D31145"/>
                </a:solidFill>
              </a:rPr>
              <a:t>snížení základní reprodukce o 10%</a:t>
            </a:r>
          </a:p>
          <a:p>
            <a:pPr marL="447675" lvl="1" indent="-361950">
              <a:buFont typeface="Wingdings" panose="05000000000000000000" pitchFamily="2" charset="2"/>
              <a:buChar char="q"/>
            </a:pPr>
            <a:r>
              <a:rPr lang="cs-CZ" sz="1600" dirty="0">
                <a:solidFill>
                  <a:srgbClr val="D31145"/>
                </a:solidFill>
              </a:rPr>
              <a:t>školní kontakty na 30 % od 4.1.</a:t>
            </a:r>
          </a:p>
          <a:p>
            <a:pPr marL="447675" lvl="1" indent="-361950">
              <a:buFont typeface="Wingdings" panose="05000000000000000000" pitchFamily="2" charset="2"/>
              <a:buChar char="q"/>
            </a:pPr>
            <a:endParaRPr lang="cs-CZ" sz="1600" dirty="0">
              <a:solidFill>
                <a:srgbClr val="D31145"/>
              </a:solidFill>
            </a:endParaRPr>
          </a:p>
          <a:p>
            <a:pPr marL="85725" lvl="1"/>
            <a:r>
              <a:rPr lang="en-US" sz="1600" kern="0" dirty="0">
                <a:solidFill>
                  <a:srgbClr val="D31145"/>
                </a:solidFill>
              </a:rPr>
              <a:t> (</a:t>
            </a:r>
            <a:r>
              <a:rPr lang="cs-CZ" sz="1600" kern="0" dirty="0">
                <a:solidFill>
                  <a:srgbClr val="D31145"/>
                </a:solidFill>
              </a:rPr>
              <a:t>uvedeny podíly normálních kontaktů</a:t>
            </a:r>
            <a:r>
              <a:rPr lang="en-US" sz="1600" kern="0" dirty="0">
                <a:solidFill>
                  <a:srgbClr val="D31145"/>
                </a:solidFill>
              </a:rPr>
              <a:t>)</a:t>
            </a:r>
            <a:endParaRPr lang="cs-CZ" sz="1600" dirty="0">
              <a:solidFill>
                <a:srgbClr val="D31145"/>
              </a:solidFill>
            </a:endParaRPr>
          </a:p>
          <a:p>
            <a:pPr marL="85725" marR="0" lvl="1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cs-CZ" sz="1600" b="1" i="0" u="sng" strike="noStrike" kern="0" cap="none" spc="0" normalizeH="0" baseline="0" noProof="0" dirty="0">
              <a:ln>
                <a:noFill/>
              </a:ln>
              <a:solidFill>
                <a:srgbClr val="D31145"/>
              </a:solidFill>
              <a:effectLst/>
              <a:uLnTx/>
              <a:uFillTx/>
            </a:endParaRPr>
          </a:p>
          <a:p>
            <a:pPr marL="85725" marR="0" lvl="1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cs-CZ" sz="1600" b="1" i="0" u="sng" strike="noStrike" kern="0" cap="none" spc="0" normalizeH="0" baseline="0" noProof="0" dirty="0">
              <a:ln>
                <a:noFill/>
              </a:ln>
              <a:solidFill>
                <a:srgbClr val="D31145"/>
              </a:solidFill>
              <a:effectLst/>
              <a:uLnTx/>
              <a:uFillTx/>
            </a:endParaRPr>
          </a:p>
        </p:txBody>
      </p:sp>
      <p:graphicFrame>
        <p:nvGraphicFramePr>
          <p:cNvPr id="17" name="Tabulka 10">
            <a:extLst>
              <a:ext uri="{FF2B5EF4-FFF2-40B4-BE49-F238E27FC236}">
                <a16:creationId xmlns:a16="http://schemas.microsoft.com/office/drawing/2014/main" id="{8F2E1F4E-1261-45A1-B049-927C3E301058}"/>
              </a:ext>
            </a:extLst>
          </p:cNvPr>
          <p:cNvGraphicFramePr>
            <a:graphicFrameLocks noGrp="1"/>
          </p:cNvGraphicFramePr>
          <p:nvPr/>
        </p:nvGraphicFramePr>
        <p:xfrm>
          <a:off x="200608" y="4765643"/>
          <a:ext cx="7794861" cy="8250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8541">
                  <a:extLst>
                    <a:ext uri="{9D8B030D-6E8A-4147-A177-3AD203B41FA5}">
                      <a16:colId xmlns:a16="http://schemas.microsoft.com/office/drawing/2014/main" val="2668584180"/>
                    </a:ext>
                  </a:extLst>
                </a:gridCol>
                <a:gridCol w="817040">
                  <a:extLst>
                    <a:ext uri="{9D8B030D-6E8A-4147-A177-3AD203B41FA5}">
                      <a16:colId xmlns:a16="http://schemas.microsoft.com/office/drawing/2014/main" val="1448076295"/>
                    </a:ext>
                  </a:extLst>
                </a:gridCol>
                <a:gridCol w="817040">
                  <a:extLst>
                    <a:ext uri="{9D8B030D-6E8A-4147-A177-3AD203B41FA5}">
                      <a16:colId xmlns:a16="http://schemas.microsoft.com/office/drawing/2014/main" val="522117172"/>
                    </a:ext>
                  </a:extLst>
                </a:gridCol>
                <a:gridCol w="817040">
                  <a:extLst>
                    <a:ext uri="{9D8B030D-6E8A-4147-A177-3AD203B41FA5}">
                      <a16:colId xmlns:a16="http://schemas.microsoft.com/office/drawing/2014/main" val="81022479"/>
                    </a:ext>
                  </a:extLst>
                </a:gridCol>
                <a:gridCol w="817040">
                  <a:extLst>
                    <a:ext uri="{9D8B030D-6E8A-4147-A177-3AD203B41FA5}">
                      <a16:colId xmlns:a16="http://schemas.microsoft.com/office/drawing/2014/main" val="900389438"/>
                    </a:ext>
                  </a:extLst>
                </a:gridCol>
                <a:gridCol w="817040">
                  <a:extLst>
                    <a:ext uri="{9D8B030D-6E8A-4147-A177-3AD203B41FA5}">
                      <a16:colId xmlns:a16="http://schemas.microsoft.com/office/drawing/2014/main" val="4186132309"/>
                    </a:ext>
                  </a:extLst>
                </a:gridCol>
                <a:gridCol w="817040">
                  <a:extLst>
                    <a:ext uri="{9D8B030D-6E8A-4147-A177-3AD203B41FA5}">
                      <a16:colId xmlns:a16="http://schemas.microsoft.com/office/drawing/2014/main" val="3382968639"/>
                    </a:ext>
                  </a:extLst>
                </a:gridCol>
                <a:gridCol w="817040">
                  <a:extLst>
                    <a:ext uri="{9D8B030D-6E8A-4147-A177-3AD203B41FA5}">
                      <a16:colId xmlns:a16="http://schemas.microsoft.com/office/drawing/2014/main" val="3321566055"/>
                    </a:ext>
                  </a:extLst>
                </a:gridCol>
                <a:gridCol w="817040">
                  <a:extLst>
                    <a:ext uri="{9D8B030D-6E8A-4147-A177-3AD203B41FA5}">
                      <a16:colId xmlns:a16="http://schemas.microsoft.com/office/drawing/2014/main" val="1650665797"/>
                    </a:ext>
                  </a:extLst>
                </a:gridCol>
              </a:tblGrid>
              <a:tr h="275016">
                <a:tc>
                  <a:txBody>
                    <a:bodyPr/>
                    <a:lstStyle/>
                    <a:p>
                      <a:pPr algn="ctr" fontAlgn="b"/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červenec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srpen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září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říjen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listopad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prosinec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leden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únor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8861870"/>
                  </a:ext>
                </a:extLst>
              </a:tr>
              <a:tr h="275016"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Nově za měsíc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5 000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8 000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46 000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298 000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199 000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198 000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252 000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79 000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3950241"/>
                  </a:ext>
                </a:extLst>
              </a:tr>
              <a:tr h="275016"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Kumulativně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17 000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25 000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71 000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369 000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568 000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766 000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1 018 000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1 097 000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7020435"/>
                  </a:ext>
                </a:extLst>
              </a:tr>
            </a:tbl>
          </a:graphicData>
        </a:graphic>
      </p:graphicFrame>
      <p:sp>
        <p:nvSpPr>
          <p:cNvPr id="11" name="TextovéPole 10"/>
          <p:cNvSpPr txBox="1"/>
          <p:nvPr/>
        </p:nvSpPr>
        <p:spPr>
          <a:xfrm>
            <a:off x="2468635" y="1023622"/>
            <a:ext cx="7947205" cy="64633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cs-CZ" dirty="0"/>
              <a:t>Model vychází </a:t>
            </a:r>
            <a:r>
              <a:rPr lang="cs-CZ" b="1" dirty="0">
                <a:solidFill>
                  <a:srgbClr val="FF0000"/>
                </a:solidFill>
              </a:rPr>
              <a:t>z udržení stávajících opatření bez vlivu šíření nakažlivější formy viru </a:t>
            </a:r>
            <a:endParaRPr lang="cs-CZ" b="1" dirty="0" smtClean="0">
              <a:solidFill>
                <a:srgbClr val="FF0000"/>
              </a:solidFill>
            </a:endParaRPr>
          </a:p>
          <a:p>
            <a:r>
              <a:rPr lang="cs-CZ" dirty="0" smtClean="0"/>
              <a:t>(</a:t>
            </a:r>
            <a:r>
              <a:rPr lang="cs-CZ" dirty="0"/>
              <a:t>toto riziko nicméně reálně existuje)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48343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Obrázek 12">
            <a:extLst>
              <a:ext uri="{FF2B5EF4-FFF2-40B4-BE49-F238E27FC236}">
                <a16:creationId xmlns:a16="http://schemas.microsoft.com/office/drawing/2014/main" id="{354E6CB3-8972-49B6-B01B-93BC071CBE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490" y="1529914"/>
            <a:ext cx="7236000" cy="3296600"/>
          </a:xfrm>
          <a:prstGeom prst="rect">
            <a:avLst/>
          </a:prstGeom>
        </p:spPr>
      </p:pic>
      <p:graphicFrame>
        <p:nvGraphicFramePr>
          <p:cNvPr id="14" name="Tabulka 10">
            <a:extLst>
              <a:ext uri="{FF2B5EF4-FFF2-40B4-BE49-F238E27FC236}">
                <a16:creationId xmlns:a16="http://schemas.microsoft.com/office/drawing/2014/main" id="{8F2E1F4E-1261-45A1-B049-927C3E3010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8844607"/>
              </p:ext>
            </p:extLst>
          </p:nvPr>
        </p:nvGraphicFramePr>
        <p:xfrm>
          <a:off x="200608" y="4765643"/>
          <a:ext cx="7794861" cy="8250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8541">
                  <a:extLst>
                    <a:ext uri="{9D8B030D-6E8A-4147-A177-3AD203B41FA5}">
                      <a16:colId xmlns:a16="http://schemas.microsoft.com/office/drawing/2014/main" val="2668584180"/>
                    </a:ext>
                  </a:extLst>
                </a:gridCol>
                <a:gridCol w="817040">
                  <a:extLst>
                    <a:ext uri="{9D8B030D-6E8A-4147-A177-3AD203B41FA5}">
                      <a16:colId xmlns:a16="http://schemas.microsoft.com/office/drawing/2014/main" val="1448076295"/>
                    </a:ext>
                  </a:extLst>
                </a:gridCol>
                <a:gridCol w="817040">
                  <a:extLst>
                    <a:ext uri="{9D8B030D-6E8A-4147-A177-3AD203B41FA5}">
                      <a16:colId xmlns:a16="http://schemas.microsoft.com/office/drawing/2014/main" val="522117172"/>
                    </a:ext>
                  </a:extLst>
                </a:gridCol>
                <a:gridCol w="817040">
                  <a:extLst>
                    <a:ext uri="{9D8B030D-6E8A-4147-A177-3AD203B41FA5}">
                      <a16:colId xmlns:a16="http://schemas.microsoft.com/office/drawing/2014/main" val="81022479"/>
                    </a:ext>
                  </a:extLst>
                </a:gridCol>
                <a:gridCol w="817040">
                  <a:extLst>
                    <a:ext uri="{9D8B030D-6E8A-4147-A177-3AD203B41FA5}">
                      <a16:colId xmlns:a16="http://schemas.microsoft.com/office/drawing/2014/main" val="900389438"/>
                    </a:ext>
                  </a:extLst>
                </a:gridCol>
                <a:gridCol w="817040">
                  <a:extLst>
                    <a:ext uri="{9D8B030D-6E8A-4147-A177-3AD203B41FA5}">
                      <a16:colId xmlns:a16="http://schemas.microsoft.com/office/drawing/2014/main" val="4186132309"/>
                    </a:ext>
                  </a:extLst>
                </a:gridCol>
                <a:gridCol w="817040">
                  <a:extLst>
                    <a:ext uri="{9D8B030D-6E8A-4147-A177-3AD203B41FA5}">
                      <a16:colId xmlns:a16="http://schemas.microsoft.com/office/drawing/2014/main" val="3382968639"/>
                    </a:ext>
                  </a:extLst>
                </a:gridCol>
                <a:gridCol w="817040">
                  <a:extLst>
                    <a:ext uri="{9D8B030D-6E8A-4147-A177-3AD203B41FA5}">
                      <a16:colId xmlns:a16="http://schemas.microsoft.com/office/drawing/2014/main" val="3321566055"/>
                    </a:ext>
                  </a:extLst>
                </a:gridCol>
                <a:gridCol w="817040">
                  <a:extLst>
                    <a:ext uri="{9D8B030D-6E8A-4147-A177-3AD203B41FA5}">
                      <a16:colId xmlns:a16="http://schemas.microsoft.com/office/drawing/2014/main" val="1650665797"/>
                    </a:ext>
                  </a:extLst>
                </a:gridCol>
              </a:tblGrid>
              <a:tr h="275016">
                <a:tc>
                  <a:txBody>
                    <a:bodyPr/>
                    <a:lstStyle/>
                    <a:p>
                      <a:pPr algn="ctr" fontAlgn="b"/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červenec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srpen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září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říjen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listopad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prosinec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leden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únor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8861870"/>
                  </a:ext>
                </a:extLst>
              </a:tr>
              <a:tr h="275016"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Nově za měsíc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5 000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8 000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46 000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298 000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199 000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198 000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253 000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D31145"/>
                          </a:solidFill>
                          <a:effectLst/>
                          <a:latin typeface="Calibri" panose="020F0502020204030204" pitchFamily="34" charset="0"/>
                        </a:rPr>
                        <a:t>279 000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3950241"/>
                  </a:ext>
                </a:extLst>
              </a:tr>
              <a:tr h="275016"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Kumulativně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17 000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25 000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71 000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369 000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568 000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766 000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1 019 000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D31145"/>
                          </a:solidFill>
                          <a:effectLst/>
                          <a:latin typeface="Calibri" panose="020F0502020204030204" pitchFamily="34" charset="0"/>
                        </a:rPr>
                        <a:t>1 298 000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7020435"/>
                  </a:ext>
                </a:extLst>
              </a:tr>
            </a:tbl>
          </a:graphicData>
        </a:graphic>
      </p:graphicFrame>
      <p:sp>
        <p:nvSpPr>
          <p:cNvPr id="24" name="TextovéPole 23">
            <a:extLst>
              <a:ext uri="{FF2B5EF4-FFF2-40B4-BE49-F238E27FC236}">
                <a16:creationId xmlns:a16="http://schemas.microsoft.com/office/drawing/2014/main" id="{8A6A1759-77AD-4B7F-98D8-D6E46F18384F}"/>
              </a:ext>
            </a:extLst>
          </p:cNvPr>
          <p:cNvSpPr txBox="1"/>
          <p:nvPr/>
        </p:nvSpPr>
        <p:spPr>
          <a:xfrm>
            <a:off x="1400971" y="198705"/>
            <a:ext cx="9229366" cy="430887"/>
          </a:xfrm>
          <a:prstGeom prst="rect">
            <a:avLst/>
          </a:prstGeom>
          <a:solidFill>
            <a:srgbClr val="D31145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Model: </a:t>
            </a:r>
            <a:r>
              <a:rPr kumimoji="0" lang="cs-CZ" sz="2200" b="1" i="0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cs-CZ" sz="2200" b="1" i="0" u="sng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rizikový</a:t>
            </a:r>
            <a:r>
              <a:rPr kumimoji="0" lang="cs-CZ" sz="2200" b="1" i="0" u="sng" strike="noStrike" kern="1200" cap="none" spc="0" normalizeH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cs-CZ" sz="2200" b="1" i="0" u="sng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scénář kalkulující s navýšením</a:t>
            </a:r>
            <a:r>
              <a:rPr kumimoji="0" lang="cs-CZ" sz="2200" b="1" i="0" u="sng" strike="noStrike" kern="1200" cap="none" spc="0" normalizeH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reprodukce nákazy v populaci</a:t>
            </a:r>
            <a:endParaRPr kumimoji="0" lang="cs-CZ" sz="2200" b="1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TextovéPole 24">
            <a:extLst>
              <a:ext uri="{FF2B5EF4-FFF2-40B4-BE49-F238E27FC236}">
                <a16:creationId xmlns:a16="http://schemas.microsoft.com/office/drawing/2014/main" id="{C11F9500-ED81-45FD-AF3C-90840EEBF1C3}"/>
              </a:ext>
            </a:extLst>
          </p:cNvPr>
          <p:cNvSpPr txBox="1"/>
          <p:nvPr/>
        </p:nvSpPr>
        <p:spPr>
          <a:xfrm>
            <a:off x="200609" y="5962759"/>
            <a:ext cx="803442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Snímek prezentuje výsledky simulace prostřednictvím epidemiologického modelu, který zahrnuje vybrané předpoklady a slouží ke zkoumání dopadu změny různých parametrů. Vzhledem k významným neurčitostem ve struktuře modelu, modelových parametrech a nejistotě ohledně budoucího vývoje je nezbytné výsledky brát jako orientační, umožňující pouze porovnání jednotlivých scénářů, nikoliv jako konkrétní předpověď pro určité období. </a:t>
            </a:r>
          </a:p>
        </p:txBody>
      </p:sp>
      <p:cxnSp>
        <p:nvCxnSpPr>
          <p:cNvPr id="26" name="Přímá spojnice 25"/>
          <p:cNvCxnSpPr/>
          <p:nvPr/>
        </p:nvCxnSpPr>
        <p:spPr>
          <a:xfrm>
            <a:off x="921209" y="1158443"/>
            <a:ext cx="496389" cy="1747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ovéPole 24">
            <a:extLst>
              <a:ext uri="{FF2B5EF4-FFF2-40B4-BE49-F238E27FC236}">
                <a16:creationId xmlns:a16="http://schemas.microsoft.com/office/drawing/2014/main" id="{590A9C4F-10F3-4016-8CE8-6FD01E44CFC4}"/>
              </a:ext>
            </a:extLst>
          </p:cNvPr>
          <p:cNvSpPr txBox="1"/>
          <p:nvPr/>
        </p:nvSpPr>
        <p:spPr>
          <a:xfrm>
            <a:off x="1476335" y="975276"/>
            <a:ext cx="9869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cs-CZ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sz="1600" b="1" dirty="0"/>
              <a:t>Predikce</a:t>
            </a:r>
          </a:p>
        </p:txBody>
      </p:sp>
      <p:sp>
        <p:nvSpPr>
          <p:cNvPr id="23" name="TextovéPole 12">
            <a:extLst>
              <a:ext uri="{FF2B5EF4-FFF2-40B4-BE49-F238E27FC236}">
                <a16:creationId xmlns:a16="http://schemas.microsoft.com/office/drawing/2014/main" id="{9119B67F-49E4-4A7A-BA36-DAE66AAD4855}"/>
              </a:ext>
            </a:extLst>
          </p:cNvPr>
          <p:cNvSpPr txBox="1"/>
          <p:nvPr/>
        </p:nvSpPr>
        <p:spPr>
          <a:xfrm rot="16200000">
            <a:off x="-740319" y="3053682"/>
            <a:ext cx="30324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cs-CZ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cs-CZ" sz="1600" b="1" dirty="0"/>
              <a:t>Nové případy onemocnění za den</a:t>
            </a:r>
          </a:p>
        </p:txBody>
      </p:sp>
      <p:sp>
        <p:nvSpPr>
          <p:cNvPr id="30" name="TextovéPole 25">
            <a:extLst>
              <a:ext uri="{FF2B5EF4-FFF2-40B4-BE49-F238E27FC236}">
                <a16:creationId xmlns:a16="http://schemas.microsoft.com/office/drawing/2014/main" id="{65FFF22E-E755-4AB1-9AFC-9DBD69DD7F82}"/>
              </a:ext>
            </a:extLst>
          </p:cNvPr>
          <p:cNvSpPr txBox="1"/>
          <p:nvPr/>
        </p:nvSpPr>
        <p:spPr>
          <a:xfrm>
            <a:off x="846581" y="1841326"/>
            <a:ext cx="55245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cs-CZ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cs-CZ" sz="1200" dirty="0"/>
              <a:t>bez periodicity v rámci týdne, odpovídá cca týdenním klouzavým průměrům</a:t>
            </a:r>
          </a:p>
        </p:txBody>
      </p:sp>
      <p:sp>
        <p:nvSpPr>
          <p:cNvPr id="35" name="Obdélník 34">
            <a:extLst>
              <a:ext uri="{FF2B5EF4-FFF2-40B4-BE49-F238E27FC236}">
                <a16:creationId xmlns:a16="http://schemas.microsoft.com/office/drawing/2014/main" id="{1C4F1DEC-CA3B-4E8E-8A7E-D9123A0B7B2C}"/>
              </a:ext>
            </a:extLst>
          </p:cNvPr>
          <p:cNvSpPr/>
          <p:nvPr/>
        </p:nvSpPr>
        <p:spPr>
          <a:xfrm>
            <a:off x="8269867" y="1841326"/>
            <a:ext cx="3811184" cy="4770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" marR="0" lvl="1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</a:rPr>
              <a:t>Uvoln</a:t>
            </a:r>
            <a:r>
              <a:rPr kumimoji="0" lang="cs-CZ" sz="1600" b="1" i="0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</a:rPr>
              <a:t>ění</a:t>
            </a:r>
            <a:r>
              <a:rPr kumimoji="0" lang="cs-CZ" sz="1600" b="1" i="0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 od 3.12.</a:t>
            </a:r>
          </a:p>
          <a:p>
            <a:pPr marL="447675" marR="0" lvl="1" indent="-3619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cs-CZ" sz="1600" i="0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zvýšení pracovních kontaktů na </a:t>
            </a:r>
            <a:r>
              <a:rPr kumimoji="0" lang="en-US" sz="1600" i="0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8</a:t>
            </a:r>
            <a:r>
              <a:rPr kumimoji="0" lang="cs-CZ" sz="1600" i="0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0 %</a:t>
            </a:r>
            <a:endParaRPr kumimoji="0" lang="en-US" sz="1600" i="0" strike="noStrike" kern="0" cap="none" spc="0" normalizeH="0" baseline="0" noProof="0" dirty="0">
              <a:ln>
                <a:noFill/>
              </a:ln>
              <a:effectLst/>
              <a:uLnTx/>
              <a:uFillTx/>
            </a:endParaRPr>
          </a:p>
          <a:p>
            <a:pPr marL="447675" marR="0" lvl="1" indent="-3619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1600" i="0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</a:rPr>
              <a:t>zv</a:t>
            </a:r>
            <a:r>
              <a:rPr kumimoji="0" lang="cs-CZ" sz="1600" i="0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</a:rPr>
              <a:t>ýšení</a:t>
            </a:r>
            <a:r>
              <a:rPr kumimoji="0" lang="cs-CZ" sz="1600" i="0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 školních kontaktů na 50 %</a:t>
            </a:r>
          </a:p>
          <a:p>
            <a:pPr marL="447675" marR="0" lvl="1" indent="-3619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cs-CZ" sz="1600" i="0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zvýšení jiných kontaktů na </a:t>
            </a:r>
            <a:r>
              <a:rPr kumimoji="0" lang="en-US" sz="1600" i="0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100</a:t>
            </a:r>
            <a:r>
              <a:rPr kumimoji="0" lang="cs-CZ" sz="1600" i="0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 %</a:t>
            </a:r>
          </a:p>
          <a:p>
            <a:pPr marL="447675" marR="0" lvl="1" indent="-3619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cs-CZ" sz="1600" i="0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zvýšení základní reprodukce na původní úroveň</a:t>
            </a:r>
          </a:p>
          <a:p>
            <a:pPr marL="85725" marR="0" lvl="1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cs-CZ" sz="1600" i="0" strike="noStrike" kern="0" cap="none" spc="0" normalizeH="0" baseline="0" noProof="0" dirty="0">
              <a:ln>
                <a:noFill/>
              </a:ln>
              <a:effectLst/>
              <a:uLnTx/>
              <a:uFillTx/>
            </a:endParaRPr>
          </a:p>
          <a:p>
            <a:pPr marL="85725" lvl="1">
              <a:defRPr/>
            </a:pPr>
            <a:r>
              <a:rPr lang="cs-CZ" sz="1600" b="1" kern="0" dirty="0">
                <a:solidFill>
                  <a:srgbClr val="D31145"/>
                </a:solidFill>
              </a:rPr>
              <a:t>Efekt opatření od 28.12.</a:t>
            </a:r>
          </a:p>
          <a:p>
            <a:pPr marL="447675" lvl="1" indent="-361950">
              <a:buFont typeface="Wingdings" panose="05000000000000000000" pitchFamily="2" charset="2"/>
              <a:buChar char="q"/>
              <a:defRPr/>
            </a:pPr>
            <a:r>
              <a:rPr lang="cs-CZ" sz="1600" kern="0" dirty="0">
                <a:solidFill>
                  <a:srgbClr val="D31145"/>
                </a:solidFill>
              </a:rPr>
              <a:t>snížení pracovních kontaktů na 40 %</a:t>
            </a:r>
            <a:endParaRPr lang="en-US" sz="1600" kern="0" dirty="0">
              <a:solidFill>
                <a:srgbClr val="D31145"/>
              </a:solidFill>
            </a:endParaRPr>
          </a:p>
          <a:p>
            <a:pPr marL="447675" lvl="1" indent="-361950">
              <a:buFont typeface="Wingdings" panose="05000000000000000000" pitchFamily="2" charset="2"/>
              <a:buChar char="q"/>
              <a:defRPr/>
            </a:pPr>
            <a:r>
              <a:rPr lang="cs-CZ" sz="1600" kern="0" dirty="0">
                <a:solidFill>
                  <a:srgbClr val="D31145"/>
                </a:solidFill>
              </a:rPr>
              <a:t>školní kontakty na 0 %</a:t>
            </a:r>
          </a:p>
          <a:p>
            <a:pPr marL="447675" lvl="1" indent="-361950">
              <a:buFont typeface="Wingdings" panose="05000000000000000000" pitchFamily="2" charset="2"/>
              <a:buChar char="q"/>
              <a:defRPr/>
            </a:pPr>
            <a:r>
              <a:rPr lang="cs-CZ" sz="1600" kern="0" dirty="0">
                <a:solidFill>
                  <a:srgbClr val="D31145"/>
                </a:solidFill>
              </a:rPr>
              <a:t>snížení jiných kontaktů na 40 %</a:t>
            </a:r>
          </a:p>
          <a:p>
            <a:pPr marL="447675" lvl="1" indent="-361950">
              <a:buFont typeface="Wingdings" panose="05000000000000000000" pitchFamily="2" charset="2"/>
              <a:buChar char="q"/>
            </a:pPr>
            <a:r>
              <a:rPr lang="cs-CZ" sz="1600" dirty="0">
                <a:solidFill>
                  <a:srgbClr val="D31145"/>
                </a:solidFill>
              </a:rPr>
              <a:t>snížení základní reprodukce o 10%</a:t>
            </a:r>
          </a:p>
          <a:p>
            <a:pPr marL="447675" lvl="1" indent="-361950">
              <a:buFont typeface="Wingdings" panose="05000000000000000000" pitchFamily="2" charset="2"/>
              <a:buChar char="q"/>
            </a:pPr>
            <a:r>
              <a:rPr lang="cs-CZ" sz="1600" dirty="0">
                <a:solidFill>
                  <a:srgbClr val="D31145"/>
                </a:solidFill>
              </a:rPr>
              <a:t>školní kontakty na 30 % od 4.1.</a:t>
            </a:r>
          </a:p>
          <a:p>
            <a:pPr marL="85725" lvl="1"/>
            <a:endParaRPr lang="cs-CZ" sz="1600" dirty="0">
              <a:solidFill>
                <a:srgbClr val="D31145"/>
              </a:solidFill>
            </a:endParaRPr>
          </a:p>
          <a:p>
            <a:pPr marL="85725" lvl="1"/>
            <a:r>
              <a:rPr lang="cs-CZ" sz="1600" b="1" dirty="0" smtClean="0">
                <a:solidFill>
                  <a:srgbClr val="D31145"/>
                </a:solidFill>
              </a:rPr>
              <a:t>Od konce ledna: navýšení reprodukce nákazy o 30% - 40% </a:t>
            </a:r>
            <a:endParaRPr lang="cs-CZ" sz="1600" b="1" kern="0" dirty="0">
              <a:solidFill>
                <a:srgbClr val="D31145"/>
              </a:solidFill>
            </a:endParaRPr>
          </a:p>
          <a:p>
            <a:pPr marL="447675" lvl="1" indent="-361950">
              <a:buFont typeface="Wingdings" panose="05000000000000000000" pitchFamily="2" charset="2"/>
              <a:buChar char="q"/>
              <a:defRPr/>
            </a:pPr>
            <a:endParaRPr lang="cs-CZ" sz="1600" kern="0" dirty="0">
              <a:solidFill>
                <a:srgbClr val="D31145"/>
              </a:solidFill>
            </a:endParaRPr>
          </a:p>
          <a:p>
            <a:pPr marL="85725" lvl="1"/>
            <a:r>
              <a:rPr lang="en-US" sz="1600" kern="0" dirty="0">
                <a:solidFill>
                  <a:srgbClr val="D31145"/>
                </a:solidFill>
              </a:rPr>
              <a:t>  (</a:t>
            </a:r>
            <a:r>
              <a:rPr lang="cs-CZ" sz="1600" kern="0" dirty="0">
                <a:solidFill>
                  <a:srgbClr val="D31145"/>
                </a:solidFill>
              </a:rPr>
              <a:t>uvedeny podíly normálních kontaktů</a:t>
            </a:r>
            <a:r>
              <a:rPr lang="en-US" sz="1600" kern="0" dirty="0">
                <a:solidFill>
                  <a:srgbClr val="D31145"/>
                </a:solidFill>
              </a:rPr>
              <a:t>)</a:t>
            </a:r>
            <a:endParaRPr lang="cs-CZ" sz="1600" dirty="0">
              <a:solidFill>
                <a:srgbClr val="D31145"/>
              </a:solidFill>
            </a:endParaRPr>
          </a:p>
          <a:p>
            <a:pPr marL="85725" lvl="1">
              <a:defRPr/>
            </a:pPr>
            <a:endParaRPr lang="en-US" sz="1600" b="1" kern="0" dirty="0">
              <a:solidFill>
                <a:srgbClr val="D31145"/>
              </a:solidFill>
            </a:endParaRPr>
          </a:p>
        </p:txBody>
      </p:sp>
      <p:sp>
        <p:nvSpPr>
          <p:cNvPr id="3" name="TextovéPole 2"/>
          <p:cNvSpPr txBox="1"/>
          <p:nvPr/>
        </p:nvSpPr>
        <p:spPr>
          <a:xfrm>
            <a:off x="2580238" y="808460"/>
            <a:ext cx="8035504" cy="64633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cs-CZ" b="1" dirty="0">
                <a:solidFill>
                  <a:srgbClr val="FF0000"/>
                </a:solidFill>
              </a:rPr>
              <a:t>Při stávající epidemiologické situaci </a:t>
            </a:r>
            <a:r>
              <a:rPr lang="cs-CZ" b="1" dirty="0" smtClean="0">
                <a:solidFill>
                  <a:srgbClr val="FF0000"/>
                </a:solidFill>
              </a:rPr>
              <a:t>existuje vysoké </a:t>
            </a:r>
            <a:r>
              <a:rPr lang="cs-CZ" b="1" dirty="0">
                <a:solidFill>
                  <a:srgbClr val="FF0000"/>
                </a:solidFill>
              </a:rPr>
              <a:t>riziko rychlého návratu epidemie k prudkému růstu 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2" name="TextovéPole 11"/>
          <p:cNvSpPr txBox="1"/>
          <p:nvPr/>
        </p:nvSpPr>
        <p:spPr>
          <a:xfrm>
            <a:off x="7012040" y="2470328"/>
            <a:ext cx="5656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4000" b="1" dirty="0">
                <a:solidFill>
                  <a:srgbClr val="FF0000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?</a:t>
            </a:r>
            <a:endParaRPr lang="en-US" sz="4000" b="1" dirty="0">
              <a:solidFill>
                <a:srgbClr val="FF0000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13078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adpis 1"/>
          <p:cNvSpPr txBox="1">
            <a:spLocks/>
          </p:cNvSpPr>
          <p:nvPr/>
        </p:nvSpPr>
        <p:spPr>
          <a:xfrm>
            <a:off x="0" y="3831336"/>
            <a:ext cx="12192000" cy="19568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4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Průběh vakcinace k 28. 1. 2021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4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4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Týdenní souhrn dostupných dat </a:t>
            </a:r>
          </a:p>
        </p:txBody>
      </p:sp>
      <p:sp>
        <p:nvSpPr>
          <p:cNvPr id="5" name="Nadpis 1"/>
          <p:cNvSpPr txBox="1">
            <a:spLocks/>
          </p:cNvSpPr>
          <p:nvPr/>
        </p:nvSpPr>
        <p:spPr>
          <a:xfrm>
            <a:off x="73152" y="1801368"/>
            <a:ext cx="12192000" cy="169057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4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Stav a vývoj epidemie COVID-19 </a:t>
            </a:r>
            <a:br>
              <a:rPr kumimoji="0" lang="cs-CZ" sz="4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</a:br>
            <a:r>
              <a:rPr kumimoji="0" lang="cs-CZ" sz="4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v dostupných datech</a:t>
            </a:r>
          </a:p>
        </p:txBody>
      </p:sp>
    </p:spTree>
    <p:extLst>
      <p:ext uri="{BB962C8B-B14F-4D97-AF65-F5344CB8AC3E}">
        <p14:creationId xmlns:p14="http://schemas.microsoft.com/office/powerpoint/2010/main" val="37088208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 smtClean="0"/>
              <a:t>Obecný souhrn - data </a:t>
            </a:r>
            <a:r>
              <a:rPr lang="cs-CZ" dirty="0"/>
              <a:t>o očkování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3FD7B51-0CCF-4695-BA40-1F340C87D5BF}"/>
              </a:ext>
            </a:extLst>
          </p:cNvPr>
          <p:cNvSpPr txBox="1"/>
          <p:nvPr/>
        </p:nvSpPr>
        <p:spPr>
          <a:xfrm>
            <a:off x="471308" y="6427113"/>
            <a:ext cx="908156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* </a:t>
            </a: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Celkový počet dodaných dávek vakcíny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je po</a:t>
            </a: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čítán jako počet dodaných lahviček x 5 u </a:t>
            </a:r>
            <a:r>
              <a:rPr kumimoji="0" lang="cs-CZ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Comirnaty</a:t>
            </a: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a x 10 u Moderna. Jde o přibližný počet, neboť u </a:t>
            </a:r>
            <a:r>
              <a:rPr kumimoji="0" lang="cs-CZ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Comirnaty</a:t>
            </a: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je nově možné očkovat z lahvičky 6 dávek.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CB39307-4EF2-4A2A-AC89-D8C56FF8E1C7}"/>
              </a:ext>
            </a:extLst>
          </p:cNvPr>
          <p:cNvSpPr txBox="1"/>
          <p:nvPr/>
        </p:nvSpPr>
        <p:spPr>
          <a:xfrm>
            <a:off x="6475293" y="3336330"/>
            <a:ext cx="2435081" cy="1090222"/>
          </a:xfrm>
          <a:prstGeom prst="rect">
            <a:avLst/>
          </a:prstGeom>
          <a:solidFill>
            <a:srgbClr val="B0C2E5"/>
          </a:solidFill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Počet očkovaných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1. dávkou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: </a:t>
            </a:r>
            <a:r>
              <a:rPr kumimoji="0" lang="cs-CZ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245 436</a:t>
            </a: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CD51750-B367-46D1-9188-497DD32FA800}"/>
              </a:ext>
            </a:extLst>
          </p:cNvPr>
          <p:cNvSpPr txBox="1"/>
          <p:nvPr/>
        </p:nvSpPr>
        <p:spPr>
          <a:xfrm>
            <a:off x="9302537" y="3336331"/>
            <a:ext cx="2435081" cy="1090221"/>
          </a:xfrm>
          <a:prstGeom prst="rect">
            <a:avLst/>
          </a:prstGeom>
          <a:solidFill>
            <a:srgbClr val="B0C2E5"/>
          </a:solidFill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>
            <a:defPPr>
              <a:defRPr lang="cs-CZ"/>
            </a:defPPr>
            <a:lvl1pPr algn="ctr"/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Počet očkovaných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</a:t>
            </a:r>
            <a:r>
              <a:rPr kumimoji="0" lang="cs-CZ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. dávkou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: 28 120</a:t>
            </a:r>
          </a:p>
        </p:txBody>
      </p:sp>
      <p:sp>
        <p:nvSpPr>
          <p:cNvPr id="3" name="Obdélník 2">
            <a:extLst>
              <a:ext uri="{FF2B5EF4-FFF2-40B4-BE49-F238E27FC236}">
                <a16:creationId xmlns:a16="http://schemas.microsoft.com/office/drawing/2014/main" id="{7B7EAFED-3EEF-49DD-829E-67841604FA64}"/>
              </a:ext>
            </a:extLst>
          </p:cNvPr>
          <p:cNvSpPr/>
          <p:nvPr/>
        </p:nvSpPr>
        <p:spPr>
          <a:xfrm>
            <a:off x="6568278" y="2855974"/>
            <a:ext cx="50150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Comirnaty</a:t>
            </a: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(</a:t>
            </a:r>
            <a:r>
              <a:rPr kumimoji="0" lang="cs-CZ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BioNTech</a:t>
            </a: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</a:t>
            </a:r>
            <a:r>
              <a:rPr kumimoji="0" lang="cs-CZ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Manufacturing</a:t>
            </a: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</a:t>
            </a:r>
            <a:r>
              <a:rPr kumimoji="0" lang="cs-CZ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GmbH</a:t>
            </a: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)</a:t>
            </a:r>
          </a:p>
        </p:txBody>
      </p:sp>
      <p:sp>
        <p:nvSpPr>
          <p:cNvPr id="13" name="TextBox 15">
            <a:extLst>
              <a:ext uri="{FF2B5EF4-FFF2-40B4-BE49-F238E27FC236}">
                <a16:creationId xmlns:a16="http://schemas.microsoft.com/office/drawing/2014/main" id="{244981E4-7974-43D4-948D-20A60F272BD4}"/>
              </a:ext>
            </a:extLst>
          </p:cNvPr>
          <p:cNvSpPr txBox="1"/>
          <p:nvPr/>
        </p:nvSpPr>
        <p:spPr>
          <a:xfrm>
            <a:off x="6475293" y="5075480"/>
            <a:ext cx="2435081" cy="1090222"/>
          </a:xfrm>
          <a:prstGeom prst="rect">
            <a:avLst/>
          </a:prstGeom>
          <a:solidFill>
            <a:srgbClr val="B0C2E5"/>
          </a:solidFill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Počet očkovaných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1. dávkou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: </a:t>
            </a:r>
            <a:r>
              <a:rPr kumimoji="0" lang="cs-CZ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5 528</a:t>
            </a:r>
          </a:p>
        </p:txBody>
      </p:sp>
      <p:sp>
        <p:nvSpPr>
          <p:cNvPr id="14" name="TextBox 16">
            <a:extLst>
              <a:ext uri="{FF2B5EF4-FFF2-40B4-BE49-F238E27FC236}">
                <a16:creationId xmlns:a16="http://schemas.microsoft.com/office/drawing/2014/main" id="{F7DADBF1-2B3D-478C-8402-4E893313CC1A}"/>
              </a:ext>
            </a:extLst>
          </p:cNvPr>
          <p:cNvSpPr txBox="1"/>
          <p:nvPr/>
        </p:nvSpPr>
        <p:spPr>
          <a:xfrm>
            <a:off x="9302537" y="5075481"/>
            <a:ext cx="2435081" cy="1090221"/>
          </a:xfrm>
          <a:prstGeom prst="rect">
            <a:avLst/>
          </a:prstGeom>
          <a:solidFill>
            <a:srgbClr val="B0C2E5"/>
          </a:solidFill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>
            <a:defPPr>
              <a:defRPr lang="cs-CZ"/>
            </a:defPPr>
            <a:lvl1pPr algn="ctr"/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Počet očkovaných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</a:t>
            </a:r>
            <a:r>
              <a:rPr kumimoji="0" lang="cs-CZ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. dávkou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: 0</a:t>
            </a: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9" name="Obdélník 18">
            <a:extLst>
              <a:ext uri="{FF2B5EF4-FFF2-40B4-BE49-F238E27FC236}">
                <a16:creationId xmlns:a16="http://schemas.microsoft.com/office/drawing/2014/main" id="{DF957A2B-D2B1-4750-90C5-F67217CD3EC7}"/>
              </a:ext>
            </a:extLst>
          </p:cNvPr>
          <p:cNvSpPr/>
          <p:nvPr/>
        </p:nvSpPr>
        <p:spPr>
          <a:xfrm>
            <a:off x="6568278" y="4595124"/>
            <a:ext cx="43781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COVID-19 </a:t>
            </a:r>
            <a:r>
              <a:rPr kumimoji="0" lang="cs-CZ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Vaccine</a:t>
            </a: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Moderna (Moderna)</a:t>
            </a:r>
          </a:p>
        </p:txBody>
      </p:sp>
      <p:sp>
        <p:nvSpPr>
          <p:cNvPr id="20" name="Obdélník 19">
            <a:extLst>
              <a:ext uri="{FF2B5EF4-FFF2-40B4-BE49-F238E27FC236}">
                <a16:creationId xmlns:a16="http://schemas.microsoft.com/office/drawing/2014/main" id="{7B7EAFED-3EEF-49DD-829E-67841604FA64}"/>
              </a:ext>
            </a:extLst>
          </p:cNvPr>
          <p:cNvSpPr/>
          <p:nvPr/>
        </p:nvSpPr>
        <p:spPr>
          <a:xfrm>
            <a:off x="64614" y="946502"/>
            <a:ext cx="1174917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cs-CZ" sz="2800" b="1" dirty="0"/>
              <a:t>Data dle hlášení center a MZ ČR k 28.1. (20:00), </a:t>
            </a:r>
            <a:endParaRPr lang="cs-CZ" sz="2800" b="1" dirty="0" smtClean="0"/>
          </a:p>
          <a:p>
            <a:pPr lvl="0" algn="ctr">
              <a:defRPr/>
            </a:pPr>
            <a:r>
              <a:rPr lang="cs-CZ" sz="2800" b="1" dirty="0" smtClean="0"/>
              <a:t>korigováno </a:t>
            </a:r>
            <a:r>
              <a:rPr lang="cs-CZ" sz="2800" b="1" dirty="0"/>
              <a:t>dle dostupných podkladů </a:t>
            </a:r>
            <a:endParaRPr lang="en-US" sz="2800" b="1" dirty="0"/>
          </a:p>
        </p:txBody>
      </p:sp>
      <p:sp>
        <p:nvSpPr>
          <p:cNvPr id="21" name="Šipka dolů 20"/>
          <p:cNvSpPr/>
          <p:nvPr/>
        </p:nvSpPr>
        <p:spPr>
          <a:xfrm>
            <a:off x="5275382" y="2063039"/>
            <a:ext cx="1327639" cy="46329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4" name="TextBox 6">
            <a:extLst>
              <a:ext uri="{FF2B5EF4-FFF2-40B4-BE49-F238E27FC236}">
                <a16:creationId xmlns:a16="http://schemas.microsoft.com/office/drawing/2014/main" id="{92A17D3C-0C2D-4013-948C-08F37662439B}"/>
              </a:ext>
            </a:extLst>
          </p:cNvPr>
          <p:cNvSpPr txBox="1"/>
          <p:nvPr/>
        </p:nvSpPr>
        <p:spPr>
          <a:xfrm>
            <a:off x="5390575" y="102272"/>
            <a:ext cx="2706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Stav k 28.1.2021</a:t>
            </a:r>
          </a:p>
        </p:txBody>
      </p:sp>
      <p:sp>
        <p:nvSpPr>
          <p:cNvPr id="18" name="TextBox 4">
            <a:extLst>
              <a:ext uri="{FF2B5EF4-FFF2-40B4-BE49-F238E27FC236}">
                <a16:creationId xmlns:a16="http://schemas.microsoft.com/office/drawing/2014/main" id="{7CEDFB5E-4738-44FF-9FA7-0F069C7F6E3F}"/>
              </a:ext>
            </a:extLst>
          </p:cNvPr>
          <p:cNvSpPr txBox="1"/>
          <p:nvPr/>
        </p:nvSpPr>
        <p:spPr>
          <a:xfrm>
            <a:off x="335721" y="3966688"/>
            <a:ext cx="2435081" cy="1440000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cs-CZ" dirty="0" smtClean="0">
                <a:solidFill>
                  <a:schemeClr val="bg1"/>
                </a:solidFill>
              </a:rPr>
              <a:t>Celkem zadaných dávek očkování:</a:t>
            </a:r>
          </a:p>
          <a:p>
            <a:pPr algn="ctr"/>
            <a:r>
              <a:rPr lang="cs-CZ" b="1" dirty="0" smtClean="0">
                <a:solidFill>
                  <a:schemeClr val="bg1"/>
                </a:solidFill>
              </a:rPr>
              <a:t>250 964</a:t>
            </a:r>
            <a:endParaRPr lang="cs-CZ" b="1" dirty="0">
              <a:solidFill>
                <a:schemeClr val="bg1"/>
              </a:solidFill>
            </a:endParaRPr>
          </a:p>
        </p:txBody>
      </p:sp>
      <p:sp>
        <p:nvSpPr>
          <p:cNvPr id="22" name="TextBox 17">
            <a:extLst>
              <a:ext uri="{FF2B5EF4-FFF2-40B4-BE49-F238E27FC236}">
                <a16:creationId xmlns:a16="http://schemas.microsoft.com/office/drawing/2014/main" id="{67B538C2-C372-4DF2-A732-D2EE645EE8F2}"/>
              </a:ext>
            </a:extLst>
          </p:cNvPr>
          <p:cNvSpPr txBox="1"/>
          <p:nvPr/>
        </p:nvSpPr>
        <p:spPr>
          <a:xfrm>
            <a:off x="3187739" y="3966688"/>
            <a:ext cx="2435081" cy="1440000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cs-CZ" dirty="0">
                <a:solidFill>
                  <a:schemeClr val="bg1"/>
                </a:solidFill>
              </a:rPr>
              <a:t>Celkem zadaných </a:t>
            </a:r>
            <a:r>
              <a:rPr lang="cs-CZ" dirty="0" smtClean="0">
                <a:solidFill>
                  <a:schemeClr val="bg1"/>
                </a:solidFill>
              </a:rPr>
              <a:t>osob se dvěma dávkami očkování: </a:t>
            </a:r>
          </a:p>
          <a:p>
            <a:pPr algn="ctr"/>
            <a:r>
              <a:rPr lang="cs-CZ" b="1" dirty="0" smtClean="0">
                <a:solidFill>
                  <a:schemeClr val="bg1"/>
                </a:solidFill>
              </a:rPr>
              <a:t>28 120</a:t>
            </a:r>
            <a:endParaRPr lang="cs-CZ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98398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sz="2400" dirty="0"/>
              <a:t>Očkovaní dle vybraných skupin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56A4F3-4E68-4416-AC19-AF13BC48D3B9}"/>
              </a:ext>
            </a:extLst>
          </p:cNvPr>
          <p:cNvSpPr txBox="1"/>
          <p:nvPr/>
        </p:nvSpPr>
        <p:spPr>
          <a:xfrm>
            <a:off x="5390575" y="102272"/>
            <a:ext cx="2706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Stav k 28.1.2021</a:t>
            </a:r>
          </a:p>
        </p:txBody>
      </p:sp>
      <p:sp>
        <p:nvSpPr>
          <p:cNvPr id="3" name="Obdélník 2">
            <a:extLst>
              <a:ext uri="{FF2B5EF4-FFF2-40B4-BE49-F238E27FC236}">
                <a16:creationId xmlns:a16="http://schemas.microsoft.com/office/drawing/2014/main" id="{7B7EAFED-3EEF-49DD-829E-67841604FA64}"/>
              </a:ext>
            </a:extLst>
          </p:cNvPr>
          <p:cNvSpPr/>
          <p:nvPr/>
        </p:nvSpPr>
        <p:spPr>
          <a:xfrm>
            <a:off x="349867" y="900929"/>
            <a:ext cx="1068265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Očkování v naprosté většině aplikací sleduje stanovené prioritní skupiny</a:t>
            </a:r>
          </a:p>
        </p:txBody>
      </p:sp>
      <p:sp>
        <p:nvSpPr>
          <p:cNvPr id="4" name="Šipka dolů 3"/>
          <p:cNvSpPr/>
          <p:nvPr/>
        </p:nvSpPr>
        <p:spPr>
          <a:xfrm>
            <a:off x="5322499" y="2337759"/>
            <a:ext cx="1164566" cy="66423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Obdélník 22">
            <a:extLst>
              <a:ext uri="{FF2B5EF4-FFF2-40B4-BE49-F238E27FC236}">
                <a16:creationId xmlns:a16="http://schemas.microsoft.com/office/drawing/2014/main" id="{7B7EAFED-3EEF-49DD-829E-67841604FA64}"/>
              </a:ext>
            </a:extLst>
          </p:cNvPr>
          <p:cNvSpPr/>
          <p:nvPr/>
        </p:nvSpPr>
        <p:spPr>
          <a:xfrm>
            <a:off x="375266" y="3238470"/>
            <a:ext cx="11403983" cy="954107"/>
          </a:xfrm>
          <a:prstGeom prst="rect">
            <a:avLst/>
          </a:prstGeom>
          <a:solidFill>
            <a:schemeClr val="tx2"/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Jsou očkování zdravotničtí pracovníci (51,2 % celku), pracovníci a klienti sociálních služeb (18,2 %), senioři 80+ (21,4 %).  </a:t>
            </a:r>
          </a:p>
        </p:txBody>
      </p:sp>
      <p:sp>
        <p:nvSpPr>
          <p:cNvPr id="24" name="Šipka dolů 23"/>
          <p:cNvSpPr/>
          <p:nvPr/>
        </p:nvSpPr>
        <p:spPr>
          <a:xfrm>
            <a:off x="5322499" y="4429054"/>
            <a:ext cx="1164566" cy="66423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5" name="Obdélník 24">
            <a:extLst>
              <a:ext uri="{FF2B5EF4-FFF2-40B4-BE49-F238E27FC236}">
                <a16:creationId xmlns:a16="http://schemas.microsoft.com/office/drawing/2014/main" id="{7B7EAFED-3EEF-49DD-829E-67841604FA64}"/>
              </a:ext>
            </a:extLst>
          </p:cNvPr>
          <p:cNvSpPr/>
          <p:nvPr/>
        </p:nvSpPr>
        <p:spPr>
          <a:xfrm>
            <a:off x="230627" y="5287485"/>
            <a:ext cx="1149606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Zbývajících cca 9,2 % osob středního až velmi mladého věku (17 401 mladších 29 let) jsou většinou medici, studenti či dobrovolníci pracující na odběrných místech a jinde ve zdravotnictví při péči o COVID+ pacienty, nebo v sociálních službách  </a:t>
            </a:r>
          </a:p>
        </p:txBody>
      </p:sp>
    </p:spTree>
    <p:extLst>
      <p:ext uri="{BB962C8B-B14F-4D97-AF65-F5344CB8AC3E}">
        <p14:creationId xmlns:p14="http://schemas.microsoft.com/office/powerpoint/2010/main" val="13461170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ovéPole 5"/>
          <p:cNvSpPr txBox="1"/>
          <p:nvPr/>
        </p:nvSpPr>
        <p:spPr>
          <a:xfrm>
            <a:off x="-14662" y="1796512"/>
            <a:ext cx="12137252" cy="455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cs-CZ" sz="2800" b="1" dirty="0" smtClean="0"/>
              <a:t>Stagnuje </a:t>
            </a:r>
            <a:r>
              <a:rPr lang="cs-CZ" sz="2800" b="1" dirty="0" smtClean="0"/>
              <a:t>(neklesá) podíl pozitivních diagnóz kalkulovaný na počet testů. </a:t>
            </a:r>
            <a:endParaRPr lang="cs-CZ" sz="2800" b="1" dirty="0"/>
          </a:p>
          <a:p>
            <a:pPr lvl="0" algn="ctr">
              <a:defRPr/>
            </a:pPr>
            <a:endParaRPr lang="cs-CZ" sz="2800" b="1" dirty="0" smtClean="0"/>
          </a:p>
          <a:p>
            <a:pPr algn="ctr">
              <a:defRPr/>
            </a:pPr>
            <a:r>
              <a:rPr lang="cs-CZ" sz="2800" b="1" dirty="0"/>
              <a:t>Stále probíhá komunitní šíření mezi rizikovými </a:t>
            </a:r>
            <a:r>
              <a:rPr lang="cs-CZ" sz="2800" b="1" dirty="0" smtClean="0"/>
              <a:t>skupinami.</a:t>
            </a:r>
            <a:endParaRPr lang="cs-CZ" sz="2800" b="1" dirty="0"/>
          </a:p>
          <a:p>
            <a:pPr lvl="0" algn="ctr">
              <a:defRPr/>
            </a:pPr>
            <a:endParaRPr lang="cs-CZ" sz="2800" b="1" dirty="0"/>
          </a:p>
          <a:p>
            <a:pPr lvl="0" algn="ctr">
              <a:defRPr/>
            </a:pPr>
            <a:endParaRPr lang="cs-CZ" sz="2800" b="1" dirty="0"/>
          </a:p>
          <a:p>
            <a:pPr lvl="0" algn="ctr">
              <a:defRPr/>
            </a:pPr>
            <a:r>
              <a:rPr lang="cs-CZ" sz="3000" b="1" u="sng" dirty="0">
                <a:solidFill>
                  <a:srgbClr val="C00000"/>
                </a:solidFill>
              </a:rPr>
              <a:t>Vysoké počty pacientů v nemocnicích</a:t>
            </a:r>
            <a:r>
              <a:rPr lang="cs-CZ" sz="3000" b="1" dirty="0">
                <a:solidFill>
                  <a:srgbClr val="C00000"/>
                </a:solidFill>
              </a:rPr>
              <a:t> </a:t>
            </a:r>
            <a:r>
              <a:rPr lang="cs-CZ" sz="3000" b="1" dirty="0" smtClean="0">
                <a:solidFill>
                  <a:srgbClr val="C00000"/>
                </a:solidFill>
              </a:rPr>
              <a:t>blokují </a:t>
            </a:r>
            <a:r>
              <a:rPr lang="cs-CZ" sz="3000" b="1" dirty="0" smtClean="0">
                <a:solidFill>
                  <a:srgbClr val="C00000"/>
                </a:solidFill>
              </a:rPr>
              <a:t>elektivní </a:t>
            </a:r>
            <a:r>
              <a:rPr lang="cs-CZ" sz="3000" b="1" dirty="0" smtClean="0">
                <a:solidFill>
                  <a:srgbClr val="C00000"/>
                </a:solidFill>
              </a:rPr>
              <a:t>péči. </a:t>
            </a:r>
            <a:endParaRPr lang="cs-CZ" sz="3000" b="1" dirty="0">
              <a:solidFill>
                <a:srgbClr val="C00000"/>
              </a:solidFill>
            </a:endParaRPr>
          </a:p>
          <a:p>
            <a:pPr lvl="0" algn="ctr">
              <a:defRPr/>
            </a:pPr>
            <a:endParaRPr lang="cs-CZ" sz="3000" b="1" dirty="0" smtClean="0">
              <a:solidFill>
                <a:srgbClr val="C00000"/>
              </a:solidFill>
            </a:endParaRPr>
          </a:p>
          <a:p>
            <a:pPr lvl="0" algn="ctr">
              <a:defRPr/>
            </a:pPr>
            <a:endParaRPr lang="cs-CZ" sz="3000" b="1" dirty="0">
              <a:solidFill>
                <a:srgbClr val="C00000"/>
              </a:solidFill>
            </a:endParaRPr>
          </a:p>
          <a:p>
            <a:pPr lvl="0" algn="ctr">
              <a:defRPr/>
            </a:pPr>
            <a:r>
              <a:rPr lang="cs-CZ" sz="3000" b="1" dirty="0">
                <a:solidFill>
                  <a:srgbClr val="C00000"/>
                </a:solidFill>
              </a:rPr>
              <a:t>Krátkodobé i dlouhodobé predikce ukazují na riziko </a:t>
            </a:r>
            <a:r>
              <a:rPr lang="cs-CZ" sz="3000" b="1" dirty="0" smtClean="0">
                <a:solidFill>
                  <a:srgbClr val="C00000"/>
                </a:solidFill>
              </a:rPr>
              <a:t>návratu </a:t>
            </a:r>
            <a:r>
              <a:rPr lang="cs-CZ" sz="3000" b="1" dirty="0">
                <a:solidFill>
                  <a:srgbClr val="C00000"/>
                </a:solidFill>
              </a:rPr>
              <a:t>epidemie </a:t>
            </a:r>
            <a:endParaRPr lang="cs-CZ" sz="3000" b="1" dirty="0" smtClean="0">
              <a:solidFill>
                <a:srgbClr val="C00000"/>
              </a:solidFill>
            </a:endParaRPr>
          </a:p>
          <a:p>
            <a:pPr lvl="0" algn="ctr">
              <a:defRPr/>
            </a:pPr>
            <a:r>
              <a:rPr lang="cs-CZ" sz="3000" b="1" dirty="0" smtClean="0">
                <a:solidFill>
                  <a:srgbClr val="C00000"/>
                </a:solidFill>
              </a:rPr>
              <a:t>k </a:t>
            </a:r>
            <a:r>
              <a:rPr lang="cs-CZ" sz="3000" b="1" dirty="0">
                <a:solidFill>
                  <a:srgbClr val="C00000"/>
                </a:solidFill>
              </a:rPr>
              <a:t>růstu</a:t>
            </a:r>
            <a:r>
              <a:rPr lang="cs-CZ" sz="3000" b="1" dirty="0" smtClean="0">
                <a:solidFill>
                  <a:srgbClr val="C00000"/>
                </a:solidFill>
              </a:rPr>
              <a:t>. Toto </a:t>
            </a:r>
            <a:r>
              <a:rPr lang="cs-CZ" sz="3000" b="1" dirty="0">
                <a:solidFill>
                  <a:srgbClr val="C00000"/>
                </a:solidFill>
              </a:rPr>
              <a:t>riziko je </a:t>
            </a:r>
            <a:r>
              <a:rPr lang="cs-CZ" sz="3000" b="1" u="sng" dirty="0">
                <a:solidFill>
                  <a:srgbClr val="C00000"/>
                </a:solidFill>
              </a:rPr>
              <a:t>umocněno </a:t>
            </a:r>
            <a:r>
              <a:rPr lang="cs-CZ" sz="3000" b="1" u="sng" dirty="0" smtClean="0">
                <a:solidFill>
                  <a:srgbClr val="C00000"/>
                </a:solidFill>
              </a:rPr>
              <a:t>výskytem</a:t>
            </a:r>
            <a:r>
              <a:rPr lang="cs-CZ" sz="3000" b="1" u="sng" dirty="0" smtClean="0">
                <a:solidFill>
                  <a:srgbClr val="C00000"/>
                </a:solidFill>
              </a:rPr>
              <a:t> </a:t>
            </a:r>
            <a:r>
              <a:rPr lang="cs-CZ" sz="3000" b="1" u="sng" dirty="0">
                <a:solidFill>
                  <a:srgbClr val="C00000"/>
                </a:solidFill>
              </a:rPr>
              <a:t>nové mutace </a:t>
            </a:r>
            <a:r>
              <a:rPr lang="cs-CZ" sz="3000" b="1" dirty="0">
                <a:solidFill>
                  <a:srgbClr val="C00000"/>
                </a:solidFill>
              </a:rPr>
              <a:t>s vyšší nakažlivostí. </a:t>
            </a:r>
            <a:endParaRPr lang="cs-CZ" sz="3000" b="1" dirty="0">
              <a:solidFill>
                <a:srgbClr val="C00000"/>
              </a:solidFill>
              <a:cs typeface="Arial" panose="020B0604020202020204" pitchFamily="34" charset="0"/>
            </a:endParaRPr>
          </a:p>
        </p:txBody>
      </p:sp>
      <p:sp>
        <p:nvSpPr>
          <p:cNvPr id="5" name="TextovéPole 4"/>
          <p:cNvSpPr txBox="1"/>
          <p:nvPr/>
        </p:nvSpPr>
        <p:spPr>
          <a:xfrm>
            <a:off x="363436" y="186131"/>
            <a:ext cx="1166645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kumimoji="0" lang="cs-CZ" sz="3800" b="1" i="0" u="none" strike="noStrike" kern="1200" cap="none" spc="0" normalizeH="0" baseline="0" noProof="0" dirty="0">
                <a:ln>
                  <a:noFill/>
                </a:ln>
                <a:solidFill>
                  <a:srgbClr val="D3114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Současná situace = velmi</a:t>
            </a:r>
            <a:r>
              <a:rPr kumimoji="0" lang="cs-CZ" sz="3800" b="1" i="0" u="none" strike="noStrike" kern="1200" cap="none" spc="0" normalizeH="0" noProof="0" dirty="0">
                <a:ln>
                  <a:noFill/>
                </a:ln>
                <a:solidFill>
                  <a:srgbClr val="D3114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riziková rovnováha</a:t>
            </a:r>
          </a:p>
        </p:txBody>
      </p:sp>
      <p:sp>
        <p:nvSpPr>
          <p:cNvPr id="2" name="TextovéPole 1"/>
          <p:cNvSpPr txBox="1"/>
          <p:nvPr/>
        </p:nvSpPr>
        <p:spPr>
          <a:xfrm>
            <a:off x="552113" y="869495"/>
            <a:ext cx="10925666" cy="492443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cs-CZ" sz="2600" b="1" dirty="0">
                <a:solidFill>
                  <a:schemeClr val="bg1"/>
                </a:solidFill>
              </a:rPr>
              <a:t>Zpomalování šíření epidemie </a:t>
            </a:r>
            <a:r>
              <a:rPr lang="cs-CZ" sz="2600" b="1" dirty="0" smtClean="0">
                <a:solidFill>
                  <a:schemeClr val="bg1"/>
                </a:solidFill>
              </a:rPr>
              <a:t>stagnuje  </a:t>
            </a:r>
            <a:endParaRPr lang="en-US" sz="2600" b="1" dirty="0">
              <a:solidFill>
                <a:schemeClr val="bg1"/>
              </a:solidFill>
            </a:endParaRPr>
          </a:p>
        </p:txBody>
      </p:sp>
      <p:sp>
        <p:nvSpPr>
          <p:cNvPr id="3" name="Šipka dolů 2"/>
          <p:cNvSpPr/>
          <p:nvPr/>
        </p:nvSpPr>
        <p:spPr>
          <a:xfrm>
            <a:off x="5384648" y="3277358"/>
            <a:ext cx="1231272" cy="72427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7507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sz="2400" dirty="0"/>
              <a:t>Věk očkovaných </a:t>
            </a:r>
          </a:p>
        </p:txBody>
      </p:sp>
      <p:sp>
        <p:nvSpPr>
          <p:cNvPr id="3" name="Obdélník 2">
            <a:extLst>
              <a:ext uri="{FF2B5EF4-FFF2-40B4-BE49-F238E27FC236}">
                <a16:creationId xmlns:a16="http://schemas.microsoft.com/office/drawing/2014/main" id="{7B7EAFED-3EEF-49DD-829E-67841604FA64}"/>
              </a:ext>
            </a:extLst>
          </p:cNvPr>
          <p:cNvSpPr/>
          <p:nvPr/>
        </p:nvSpPr>
        <p:spPr>
          <a:xfrm>
            <a:off x="712177" y="731058"/>
            <a:ext cx="1068265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8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Seniorní</a:t>
            </a:r>
            <a:r>
              <a:rPr kumimoji="0" lang="cs-CZ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skupiny byly očkovány již z prvních dodaných dávek vakcín </a:t>
            </a:r>
            <a:r>
              <a:rPr kumimoji="0" lang="cs-CZ" sz="28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Comirnaty</a:t>
            </a:r>
            <a:r>
              <a:rPr kumimoji="0" lang="cs-CZ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i Moderna</a:t>
            </a:r>
          </a:p>
        </p:txBody>
      </p:sp>
      <p:sp>
        <p:nvSpPr>
          <p:cNvPr id="14" name="TextBox 16">
            <a:extLst>
              <a:ext uri="{FF2B5EF4-FFF2-40B4-BE49-F238E27FC236}">
                <a16:creationId xmlns:a16="http://schemas.microsoft.com/office/drawing/2014/main" id="{F7DADBF1-2B3D-478C-8402-4E893313CC1A}"/>
              </a:ext>
            </a:extLst>
          </p:cNvPr>
          <p:cNvSpPr txBox="1"/>
          <p:nvPr/>
        </p:nvSpPr>
        <p:spPr>
          <a:xfrm>
            <a:off x="6879656" y="2749972"/>
            <a:ext cx="3372175" cy="1090221"/>
          </a:xfrm>
          <a:prstGeom prst="rect">
            <a:avLst/>
          </a:prstGeom>
          <a:solidFill>
            <a:srgbClr val="B0C2E5"/>
          </a:solidFill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>
            <a:defPPr>
              <a:defRPr lang="cs-CZ"/>
            </a:defPPr>
            <a:lvl1pPr algn="ctr"/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71 878 osob ve věku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80+ let</a:t>
            </a:r>
          </a:p>
        </p:txBody>
      </p:sp>
      <p:sp>
        <p:nvSpPr>
          <p:cNvPr id="20" name="TextBox 4">
            <a:extLst>
              <a:ext uri="{FF2B5EF4-FFF2-40B4-BE49-F238E27FC236}">
                <a16:creationId xmlns:a16="http://schemas.microsoft.com/office/drawing/2014/main" id="{7CEDFB5E-4738-44FF-9FA7-0F069C7F6E3F}"/>
              </a:ext>
            </a:extLst>
          </p:cNvPr>
          <p:cNvSpPr txBox="1"/>
          <p:nvPr/>
        </p:nvSpPr>
        <p:spPr>
          <a:xfrm>
            <a:off x="1621856" y="2749971"/>
            <a:ext cx="3372175" cy="1090222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26 383 osob ve věku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65 – 79 let </a:t>
            </a:r>
          </a:p>
        </p:txBody>
      </p:sp>
      <p:sp>
        <p:nvSpPr>
          <p:cNvPr id="18" name="Obdélník 17">
            <a:extLst>
              <a:ext uri="{FF2B5EF4-FFF2-40B4-BE49-F238E27FC236}">
                <a16:creationId xmlns:a16="http://schemas.microsoft.com/office/drawing/2014/main" id="{7B7EAFED-3EEF-49DD-829E-67841604FA64}"/>
              </a:ext>
            </a:extLst>
          </p:cNvPr>
          <p:cNvSpPr/>
          <p:nvPr/>
        </p:nvSpPr>
        <p:spPr>
          <a:xfrm>
            <a:off x="1881976" y="2138317"/>
            <a:ext cx="790776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800" b="1" i="0" u="none" strike="noStrike" kern="1200" cap="none" spc="0" normalizeH="0" baseline="0" noProof="0" dirty="0">
                <a:ln>
                  <a:noFill/>
                </a:ln>
                <a:solidFill>
                  <a:srgbClr val="D31145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K 28.1. evidujeme vykázaná očkování u: </a:t>
            </a:r>
          </a:p>
        </p:txBody>
      </p:sp>
      <p:sp>
        <p:nvSpPr>
          <p:cNvPr id="10" name="TextovéPole 9"/>
          <p:cNvSpPr txBox="1"/>
          <p:nvPr/>
        </p:nvSpPr>
        <p:spPr>
          <a:xfrm>
            <a:off x="5202684" y="2957003"/>
            <a:ext cx="14683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36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+</a:t>
            </a:r>
            <a:endParaRPr kumimoji="0" lang="en-US" sz="3600" b="1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Šipka dolů 4"/>
          <p:cNvSpPr/>
          <p:nvPr/>
        </p:nvSpPr>
        <p:spPr>
          <a:xfrm>
            <a:off x="5283768" y="1743502"/>
            <a:ext cx="1104181" cy="33341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cxnSp>
        <p:nvCxnSpPr>
          <p:cNvPr id="11" name="Přímá spojnice 10"/>
          <p:cNvCxnSpPr>
            <a:cxnSpLocks/>
          </p:cNvCxnSpPr>
          <p:nvPr/>
        </p:nvCxnSpPr>
        <p:spPr>
          <a:xfrm>
            <a:off x="581025" y="3992415"/>
            <a:ext cx="1058155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Šipka dolů 11"/>
          <p:cNvSpPr/>
          <p:nvPr/>
        </p:nvSpPr>
        <p:spPr>
          <a:xfrm rot="2419505">
            <a:off x="2736284" y="4135381"/>
            <a:ext cx="592322" cy="68651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6" name="Obdélník 15">
            <a:extLst>
              <a:ext uri="{FF2B5EF4-FFF2-40B4-BE49-F238E27FC236}">
                <a16:creationId xmlns:a16="http://schemas.microsoft.com/office/drawing/2014/main" id="{7B7EAFED-3EEF-49DD-829E-67841604FA64}"/>
              </a:ext>
            </a:extLst>
          </p:cNvPr>
          <p:cNvSpPr/>
          <p:nvPr/>
        </p:nvSpPr>
        <p:spPr>
          <a:xfrm>
            <a:off x="276225" y="4725841"/>
            <a:ext cx="4186561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Starší věkové kategorie jsou významně zastoupeny i mezi očkovanými zdravotnickými pracovníky</a:t>
            </a:r>
          </a:p>
        </p:txBody>
      </p:sp>
      <p:sp>
        <p:nvSpPr>
          <p:cNvPr id="17" name="Obdélník 16">
            <a:extLst>
              <a:ext uri="{FF2B5EF4-FFF2-40B4-BE49-F238E27FC236}">
                <a16:creationId xmlns:a16="http://schemas.microsoft.com/office/drawing/2014/main" id="{7B7EAFED-3EEF-49DD-829E-67841604FA64}"/>
              </a:ext>
            </a:extLst>
          </p:cNvPr>
          <p:cNvSpPr/>
          <p:nvPr/>
        </p:nvSpPr>
        <p:spPr>
          <a:xfrm>
            <a:off x="3901096" y="6041937"/>
            <a:ext cx="4081302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200" b="1" i="0" u="none" strike="noStrike" kern="1200" cap="none" spc="0" normalizeH="0" baseline="0" noProof="0" dirty="0">
                <a:ln>
                  <a:noFill/>
                </a:ln>
                <a:solidFill>
                  <a:srgbClr val="D31145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Očkováno je nyní cca 16,3 %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200" b="1" i="0" u="none" strike="noStrike" kern="1200" cap="none" spc="0" normalizeH="0" baseline="0" noProof="0" dirty="0">
                <a:ln>
                  <a:noFill/>
                </a:ln>
                <a:solidFill>
                  <a:srgbClr val="D31145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všech osob ve věku 80+</a:t>
            </a:r>
          </a:p>
        </p:txBody>
      </p:sp>
      <p:sp>
        <p:nvSpPr>
          <p:cNvPr id="19" name="Šipka dolů 18"/>
          <p:cNvSpPr/>
          <p:nvPr/>
        </p:nvSpPr>
        <p:spPr>
          <a:xfrm>
            <a:off x="5640682" y="3799477"/>
            <a:ext cx="592322" cy="179771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1" name="Šipka dolů 20"/>
          <p:cNvSpPr/>
          <p:nvPr/>
        </p:nvSpPr>
        <p:spPr>
          <a:xfrm rot="19022330">
            <a:off x="8269582" y="4099129"/>
            <a:ext cx="592322" cy="68651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2" name="Obdélník 21">
            <a:extLst>
              <a:ext uri="{FF2B5EF4-FFF2-40B4-BE49-F238E27FC236}">
                <a16:creationId xmlns:a16="http://schemas.microsoft.com/office/drawing/2014/main" id="{7B7EAFED-3EEF-49DD-829E-67841604FA64}"/>
              </a:ext>
            </a:extLst>
          </p:cNvPr>
          <p:cNvSpPr/>
          <p:nvPr/>
        </p:nvSpPr>
        <p:spPr>
          <a:xfrm>
            <a:off x="7815670" y="4704643"/>
            <a:ext cx="4186561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K očkování je rezervováno 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79 767 seniorů 80+, 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což je cca 18,1 %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Registraci provedlo 198 527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seniorů, což je cca 45,0 %</a:t>
            </a:r>
          </a:p>
        </p:txBody>
      </p:sp>
    </p:spTree>
    <p:extLst>
      <p:ext uri="{BB962C8B-B14F-4D97-AF65-F5344CB8AC3E}">
        <p14:creationId xmlns:p14="http://schemas.microsoft.com/office/powerpoint/2010/main" val="15236442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Vývoj počtu vakcinací v čase</a:t>
            </a:r>
            <a:r>
              <a:rPr lang="en-US" dirty="0"/>
              <a:t> </a:t>
            </a:r>
            <a:r>
              <a:rPr lang="en-US" dirty="0" err="1"/>
              <a:t>dle</a:t>
            </a:r>
            <a:r>
              <a:rPr lang="en-US" dirty="0"/>
              <a:t> </a:t>
            </a:r>
            <a:r>
              <a:rPr lang="en-US" dirty="0" err="1"/>
              <a:t>indikace</a:t>
            </a:r>
            <a:r>
              <a:rPr lang="cs-CZ" dirty="0"/>
              <a:t> </a:t>
            </a: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A329223D-04DC-459A-A7C2-69EB1368F112}"/>
              </a:ext>
            </a:extLst>
          </p:cNvPr>
          <p:cNvGraphicFramePr/>
          <p:nvPr>
            <p:extLst/>
          </p:nvPr>
        </p:nvGraphicFramePr>
        <p:xfrm>
          <a:off x="709365" y="1234525"/>
          <a:ext cx="11482635" cy="546997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CBB053C5-2052-404C-9DD6-4DCA0E777EC7}"/>
              </a:ext>
            </a:extLst>
          </p:cNvPr>
          <p:cNvSpPr txBox="1"/>
          <p:nvPr/>
        </p:nvSpPr>
        <p:spPr>
          <a:xfrm>
            <a:off x="9137744" y="6139158"/>
            <a:ext cx="1954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Datum vakcinace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35D0792-DA3D-4697-90DD-E7E191A14A9B}"/>
              </a:ext>
            </a:extLst>
          </p:cNvPr>
          <p:cNvSpPr txBox="1"/>
          <p:nvPr/>
        </p:nvSpPr>
        <p:spPr>
          <a:xfrm rot="16200000">
            <a:off x="-1267883" y="3405492"/>
            <a:ext cx="3147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Počet aplikovaných dávek</a:t>
            </a:r>
          </a:p>
        </p:txBody>
      </p:sp>
      <p:sp>
        <p:nvSpPr>
          <p:cNvPr id="9" name="TextovéPole 8"/>
          <p:cNvSpPr txBox="1"/>
          <p:nvPr/>
        </p:nvSpPr>
        <p:spPr>
          <a:xfrm>
            <a:off x="1449352" y="718843"/>
            <a:ext cx="4563259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Zdravotničtí a sociální pracovníci tvoří cca 63 % všech dosud očkovaných.  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1" name="TextovéPole 10"/>
          <p:cNvSpPr txBox="1"/>
          <p:nvPr/>
        </p:nvSpPr>
        <p:spPr>
          <a:xfrm>
            <a:off x="6856115" y="718842"/>
            <a:ext cx="4563259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Je očkováno cca 39 % všech zdravotnických pracovníků  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651520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Prioritní skupiny pro očkování – vývoj v čase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B053C5-2052-404C-9DD6-4DCA0E777EC7}"/>
              </a:ext>
            </a:extLst>
          </p:cNvPr>
          <p:cNvSpPr txBox="1"/>
          <p:nvPr/>
        </p:nvSpPr>
        <p:spPr>
          <a:xfrm>
            <a:off x="4089335" y="6397784"/>
            <a:ext cx="16466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Datum vakcinace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35D0792-DA3D-4697-90DD-E7E191A14A9B}"/>
              </a:ext>
            </a:extLst>
          </p:cNvPr>
          <p:cNvSpPr txBox="1"/>
          <p:nvPr/>
        </p:nvSpPr>
        <p:spPr>
          <a:xfrm rot="16200000">
            <a:off x="-2488125" y="3438529"/>
            <a:ext cx="55977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Kumulativní počet aplikovaných dávek</a:t>
            </a:r>
          </a:p>
        </p:txBody>
      </p:sp>
      <p:graphicFrame>
        <p:nvGraphicFramePr>
          <p:cNvPr id="9" name="Graf 8">
            <a:extLst>
              <a:ext uri="{FF2B5EF4-FFF2-40B4-BE49-F238E27FC236}">
                <a16:creationId xmlns:a16="http://schemas.microsoft.com/office/drawing/2014/main" id="{FDFE61B8-F449-4A66-9A16-364371C6A084}"/>
              </a:ext>
            </a:extLst>
          </p:cNvPr>
          <p:cNvGraphicFramePr/>
          <p:nvPr>
            <p:extLst/>
          </p:nvPr>
        </p:nvGraphicFramePr>
        <p:xfrm>
          <a:off x="590550" y="731338"/>
          <a:ext cx="11444604" cy="58188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9316170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délník 4">
            <a:extLst>
              <a:ext uri="{FF2B5EF4-FFF2-40B4-BE49-F238E27FC236}">
                <a16:creationId xmlns:a16="http://schemas.microsoft.com/office/drawing/2014/main" id="{CD96D264-7DB7-4540-BD2A-BEA7AA3CDEDF}"/>
              </a:ext>
            </a:extLst>
          </p:cNvPr>
          <p:cNvSpPr/>
          <p:nvPr/>
        </p:nvSpPr>
        <p:spPr>
          <a:xfrm>
            <a:off x="609693" y="647811"/>
            <a:ext cx="1097101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fontAlgn="ctr">
              <a:defRPr/>
            </a:pP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Aktuální počet COVID-19 pozitivních, </a:t>
            </a:r>
            <a:r>
              <a:rPr lang="cs-CZ" sz="2000" b="1" dirty="0">
                <a:solidFill>
                  <a:srgbClr val="C00000"/>
                </a:solidFill>
                <a:latin typeface="Calibri" panose="020F0502020204030204" pitchFamily="34" charset="0"/>
              </a:rPr>
              <a:t>stav k 27.01.2021 </a:t>
            </a:r>
            <a:endParaRPr kumimoji="0" lang="cs-CZ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15" name="TextovéPole 8">
            <a:extLst>
              <a:ext uri="{FF2B5EF4-FFF2-40B4-BE49-F238E27FC236}">
                <a16:creationId xmlns:a16="http://schemas.microsoft.com/office/drawing/2014/main" id="{647DDAC2-3C77-4F03-9BD2-24C7C1216857}"/>
              </a:ext>
            </a:extLst>
          </p:cNvPr>
          <p:cNvSpPr txBox="1"/>
          <p:nvPr/>
        </p:nvSpPr>
        <p:spPr>
          <a:xfrm>
            <a:off x="2990850" y="6567385"/>
            <a:ext cx="63627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1100" dirty="0">
                <a:latin typeface="Calibri" panose="020F0502020204030204" pitchFamily="34" charset="0"/>
                <a:cs typeface="Calibri" panose="020F0502020204030204" pitchFamily="34" charset="0"/>
              </a:rPr>
              <a:t>Zdroj: ISIN – Informační systém infekční nemocí</a:t>
            </a:r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9FAB93A6-2228-45F5-872E-1F511F38CC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010" y="2"/>
            <a:ext cx="7864952" cy="576000"/>
          </a:xfrm>
        </p:spPr>
        <p:txBody>
          <a:bodyPr/>
          <a:lstStyle/>
          <a:p>
            <a:r>
              <a:rPr lang="cs-CZ" dirty="0"/>
              <a:t>Počty pracovníků ve zdravotnictví s nákazou COVID-19</a:t>
            </a:r>
          </a:p>
        </p:txBody>
      </p:sp>
      <p:graphicFrame>
        <p:nvGraphicFramePr>
          <p:cNvPr id="8" name="Graf 7">
            <a:extLst>
              <a:ext uri="{FF2B5EF4-FFF2-40B4-BE49-F238E27FC236}">
                <a16:creationId xmlns:a16="http://schemas.microsoft.com/office/drawing/2014/main" id="{43448D1D-2E05-45CA-A866-143DDBF5BA0C}"/>
              </a:ext>
            </a:extLst>
          </p:cNvPr>
          <p:cNvGraphicFramePr/>
          <p:nvPr>
            <p:extLst/>
          </p:nvPr>
        </p:nvGraphicFramePr>
        <p:xfrm>
          <a:off x="342899" y="1119730"/>
          <a:ext cx="6536465" cy="53402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9" name="Tabulka 8">
            <a:extLst>
              <a:ext uri="{FF2B5EF4-FFF2-40B4-BE49-F238E27FC236}">
                <a16:creationId xmlns:a16="http://schemas.microsoft.com/office/drawing/2014/main" id="{7C1367ED-B273-4E58-BBB3-AD1B81F63A1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026513" y="1256232"/>
          <a:ext cx="4848225" cy="5093296"/>
        </p:xfrm>
        <a:graphic>
          <a:graphicData uri="http://schemas.openxmlformats.org/drawingml/2006/table">
            <a:tbl>
              <a:tblPr/>
              <a:tblGrid>
                <a:gridCol w="1485693">
                  <a:extLst>
                    <a:ext uri="{9D8B030D-6E8A-4147-A177-3AD203B41FA5}">
                      <a16:colId xmlns:a16="http://schemas.microsoft.com/office/drawing/2014/main" val="413071720"/>
                    </a:ext>
                  </a:extLst>
                </a:gridCol>
                <a:gridCol w="840633">
                  <a:extLst>
                    <a:ext uri="{9D8B030D-6E8A-4147-A177-3AD203B41FA5}">
                      <a16:colId xmlns:a16="http://schemas.microsoft.com/office/drawing/2014/main" val="3345832007"/>
                    </a:ext>
                  </a:extLst>
                </a:gridCol>
                <a:gridCol w="840633">
                  <a:extLst>
                    <a:ext uri="{9D8B030D-6E8A-4147-A177-3AD203B41FA5}">
                      <a16:colId xmlns:a16="http://schemas.microsoft.com/office/drawing/2014/main" val="3216505177"/>
                    </a:ext>
                  </a:extLst>
                </a:gridCol>
                <a:gridCol w="840633">
                  <a:extLst>
                    <a:ext uri="{9D8B030D-6E8A-4147-A177-3AD203B41FA5}">
                      <a16:colId xmlns:a16="http://schemas.microsoft.com/office/drawing/2014/main" val="1240375351"/>
                    </a:ext>
                  </a:extLst>
                </a:gridCol>
                <a:gridCol w="840633">
                  <a:extLst>
                    <a:ext uri="{9D8B030D-6E8A-4147-A177-3AD203B41FA5}">
                      <a16:colId xmlns:a16="http://schemas.microsoft.com/office/drawing/2014/main" val="1696405920"/>
                    </a:ext>
                  </a:extLst>
                </a:gridCol>
              </a:tblGrid>
              <a:tr h="874231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cs-CZ" sz="12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1" i="0" u="none" strike="noStrike" dirty="0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Lékaři</a:t>
                      </a:r>
                      <a:endParaRPr lang="cs-CZ" sz="1200" b="0" i="0" u="none" strike="noStrike" dirty="0">
                        <a:solidFill>
                          <a:srgbClr val="4472C4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1" i="0" u="none" strike="noStrike" dirty="0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Sesterská povolání </a:t>
                      </a:r>
                      <a:endParaRPr lang="cs-CZ" sz="1200" b="0" i="0" u="none" strike="noStrike" dirty="0">
                        <a:solidFill>
                          <a:srgbClr val="ED7D3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1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Ostatní zdravotničtí pracovníci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CELKEM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1832207"/>
                  </a:ext>
                </a:extLst>
              </a:tr>
              <a:tr h="28127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Hlavní město Praha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133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306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246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685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6640817"/>
                  </a:ext>
                </a:extLst>
              </a:tr>
              <a:tr h="28127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Středočeský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180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185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4809383"/>
                  </a:ext>
                </a:extLst>
              </a:tr>
              <a:tr h="28127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Jihočeský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27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87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80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0249884"/>
                  </a:ext>
                </a:extLst>
              </a:tr>
              <a:tr h="28127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Plzeňský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114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0390105"/>
                  </a:ext>
                </a:extLst>
              </a:tr>
              <a:tr h="28127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Karlovarský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78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75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1515625"/>
                  </a:ext>
                </a:extLst>
              </a:tr>
              <a:tr h="28127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Ústecký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95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108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3285489"/>
                  </a:ext>
                </a:extLst>
              </a:tr>
              <a:tr h="28127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Liberecký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43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99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95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3928224"/>
                  </a:ext>
                </a:extLst>
              </a:tr>
              <a:tr h="28127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Královéhradecký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67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176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173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3425417"/>
                  </a:ext>
                </a:extLst>
              </a:tr>
              <a:tr h="28127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Pardubický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80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1319143"/>
                  </a:ext>
                </a:extLst>
              </a:tr>
              <a:tr h="28127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Kraj Vysočina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23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59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55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69061"/>
                  </a:ext>
                </a:extLst>
              </a:tr>
              <a:tr h="28127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Jihomoravský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58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164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144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745060"/>
                  </a:ext>
                </a:extLst>
              </a:tr>
              <a:tr h="28127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Olomoucký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44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117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81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359134"/>
                  </a:ext>
                </a:extLst>
              </a:tr>
              <a:tr h="28127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Zlínský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59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51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5124751"/>
                  </a:ext>
                </a:extLst>
              </a:tr>
              <a:tr h="28127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Moravskoslezský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65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193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196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8326513"/>
                  </a:ext>
                </a:extLst>
              </a:tr>
              <a:tr h="28127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CELKEM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643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1 807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1 655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4 105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13288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039551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ovéPole 5"/>
          <p:cNvSpPr txBox="1"/>
          <p:nvPr/>
        </p:nvSpPr>
        <p:spPr>
          <a:xfrm>
            <a:off x="251149" y="2277669"/>
            <a:ext cx="1175978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6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DĚKUJI ZA POZORNOST </a:t>
            </a:r>
            <a:endParaRPr kumimoji="0" lang="cs-CZ" sz="6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459802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ovéPole 20">
            <a:extLst>
              <a:ext uri="{FF2B5EF4-FFF2-40B4-BE49-F238E27FC236}">
                <a16:creationId xmlns:a16="http://schemas.microsoft.com/office/drawing/2014/main" id="{077EA1CA-A38C-436F-BF14-0750295F597C}"/>
              </a:ext>
            </a:extLst>
          </p:cNvPr>
          <p:cNvSpPr txBox="1"/>
          <p:nvPr/>
        </p:nvSpPr>
        <p:spPr>
          <a:xfrm>
            <a:off x="9648302" y="2644304"/>
            <a:ext cx="836689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TextovéPole 22">
            <a:extLst>
              <a:ext uri="{FF2B5EF4-FFF2-40B4-BE49-F238E27FC236}">
                <a16:creationId xmlns:a16="http://schemas.microsoft.com/office/drawing/2014/main" id="{33E09617-7EE1-4A2E-888F-D9FB7A9FF064}"/>
              </a:ext>
            </a:extLst>
          </p:cNvPr>
          <p:cNvSpPr txBox="1"/>
          <p:nvPr/>
        </p:nvSpPr>
        <p:spPr>
          <a:xfrm>
            <a:off x="3612493" y="2624663"/>
            <a:ext cx="836689" cy="338554"/>
          </a:xfrm>
          <a:prstGeom prst="rect">
            <a:avLst/>
          </a:prstGeom>
          <a:solidFill>
            <a:srgbClr val="9A0000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4" name="TextovéPole 23">
            <a:extLst>
              <a:ext uri="{FF2B5EF4-FFF2-40B4-BE49-F238E27FC236}">
                <a16:creationId xmlns:a16="http://schemas.microsoft.com/office/drawing/2014/main" id="{87515D4F-4E75-4A54-AA75-81C3376563B9}"/>
              </a:ext>
            </a:extLst>
          </p:cNvPr>
          <p:cNvSpPr txBox="1"/>
          <p:nvPr/>
        </p:nvSpPr>
        <p:spPr>
          <a:xfrm>
            <a:off x="5685899" y="2624663"/>
            <a:ext cx="836689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5" name="TextovéPole 24">
            <a:extLst>
              <a:ext uri="{FF2B5EF4-FFF2-40B4-BE49-F238E27FC236}">
                <a16:creationId xmlns:a16="http://schemas.microsoft.com/office/drawing/2014/main" id="{C1A4D0A3-CFB4-4039-85D9-0556E4585FD4}"/>
              </a:ext>
            </a:extLst>
          </p:cNvPr>
          <p:cNvSpPr txBox="1"/>
          <p:nvPr/>
        </p:nvSpPr>
        <p:spPr>
          <a:xfrm>
            <a:off x="7664243" y="2624663"/>
            <a:ext cx="836689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9" name="TextovéPole 38">
            <a:extLst>
              <a:ext uri="{FF2B5EF4-FFF2-40B4-BE49-F238E27FC236}">
                <a16:creationId xmlns:a16="http://schemas.microsoft.com/office/drawing/2014/main" id="{A93BD6B8-A4A2-43C2-B3D1-62DC8BBC3EAE}"/>
              </a:ext>
            </a:extLst>
          </p:cNvPr>
          <p:cNvSpPr txBox="1"/>
          <p:nvPr/>
        </p:nvSpPr>
        <p:spPr>
          <a:xfrm>
            <a:off x="1623365" y="2624663"/>
            <a:ext cx="836689" cy="338554"/>
          </a:xfrm>
          <a:prstGeom prst="rect">
            <a:avLst/>
          </a:prstGeom>
          <a:solidFill>
            <a:srgbClr val="9A0000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graphicFrame>
        <p:nvGraphicFramePr>
          <p:cNvPr id="35" name="Tabulka 6">
            <a:extLst>
              <a:ext uri="{FF2B5EF4-FFF2-40B4-BE49-F238E27FC236}">
                <a16:creationId xmlns:a16="http://schemas.microsoft.com/office/drawing/2014/main" id="{2FC29426-DF60-4FA2-87BC-9B6B0782B5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5762183"/>
              </p:ext>
            </p:extLst>
          </p:nvPr>
        </p:nvGraphicFramePr>
        <p:xfrm>
          <a:off x="1319572" y="2607052"/>
          <a:ext cx="9481821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8000">
                  <a:extLst>
                    <a:ext uri="{9D8B030D-6E8A-4147-A177-3AD203B41FA5}">
                      <a16:colId xmlns:a16="http://schemas.microsoft.com/office/drawing/2014/main" val="4256108201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109467333"/>
                    </a:ext>
                  </a:extLst>
                </a:gridCol>
                <a:gridCol w="1394394">
                  <a:extLst>
                    <a:ext uri="{9D8B030D-6E8A-4147-A177-3AD203B41FA5}">
                      <a16:colId xmlns:a16="http://schemas.microsoft.com/office/drawing/2014/main" val="2436049300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390204682"/>
                    </a:ext>
                  </a:extLst>
                </a:gridCol>
                <a:gridCol w="1411809">
                  <a:extLst>
                    <a:ext uri="{9D8B030D-6E8A-4147-A177-3AD203B41FA5}">
                      <a16:colId xmlns:a16="http://schemas.microsoft.com/office/drawing/2014/main" val="3269273156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1376497500"/>
                    </a:ext>
                  </a:extLst>
                </a:gridCol>
                <a:gridCol w="1411809">
                  <a:extLst>
                    <a:ext uri="{9D8B030D-6E8A-4147-A177-3AD203B41FA5}">
                      <a16:colId xmlns:a16="http://schemas.microsoft.com/office/drawing/2014/main" val="155651190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116966130"/>
                    </a:ext>
                  </a:extLst>
                </a:gridCol>
                <a:gridCol w="1411809">
                  <a:extLst>
                    <a:ext uri="{9D8B030D-6E8A-4147-A177-3AD203B41FA5}">
                      <a16:colId xmlns:a16="http://schemas.microsoft.com/office/drawing/2014/main" val="19136193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+0,2 %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+30,5 %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-5,6 %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-29,3 %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-7,0 %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0114"/>
                  </a:ext>
                </a:extLst>
              </a:tr>
            </a:tbl>
          </a:graphicData>
        </a:graphic>
      </p:graphicFrame>
      <p:graphicFrame>
        <p:nvGraphicFramePr>
          <p:cNvPr id="22" name="Chart 4">
            <a:extLst>
              <a:ext uri="{FF2B5EF4-FFF2-40B4-BE49-F238E27FC236}">
                <a16:creationId xmlns:a16="http://schemas.microsoft.com/office/drawing/2014/main" id="{6FCFB0BC-CCA9-48AF-8755-AFB272168FC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97488231"/>
              </p:ext>
            </p:extLst>
          </p:nvPr>
        </p:nvGraphicFramePr>
        <p:xfrm>
          <a:off x="57147" y="2876910"/>
          <a:ext cx="12030075" cy="40337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TextovéPole 8"/>
          <p:cNvSpPr txBox="1"/>
          <p:nvPr/>
        </p:nvSpPr>
        <p:spPr>
          <a:xfrm>
            <a:off x="978359" y="88785"/>
            <a:ext cx="104034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cs-CZ" sz="3000" b="1" dirty="0">
                <a:latin typeface="Calibri" panose="020F0502020204030204"/>
              </a:rPr>
              <a:t>Šíření nákazy </a:t>
            </a:r>
            <a:r>
              <a:rPr lang="cs-CZ" sz="3000" b="1" dirty="0" smtClean="0">
                <a:latin typeface="Calibri" panose="020F0502020204030204"/>
              </a:rPr>
              <a:t>stagnuje, stále registrujeme několik </a:t>
            </a:r>
            <a:r>
              <a:rPr lang="cs-CZ" sz="3000" b="1" dirty="0">
                <a:latin typeface="Calibri" panose="020F0502020204030204"/>
              </a:rPr>
              <a:t>tisíc nově nakažených denně </a:t>
            </a:r>
            <a:r>
              <a:rPr lang="cs-CZ" sz="3000" b="1" dirty="0" smtClean="0">
                <a:latin typeface="Calibri" panose="020F0502020204030204"/>
              </a:rPr>
              <a:t>–&gt; </a:t>
            </a:r>
            <a:r>
              <a:rPr lang="cs-CZ" sz="3000" b="1" u="sng" dirty="0">
                <a:latin typeface="Calibri" panose="020F0502020204030204"/>
              </a:rPr>
              <a:t>návrat k růstu může nastat velmi rychle </a:t>
            </a:r>
            <a:r>
              <a:rPr lang="cs-CZ" sz="3000" b="1" dirty="0">
                <a:latin typeface="Calibri" panose="020F0502020204030204"/>
              </a:rPr>
              <a:t> </a:t>
            </a:r>
          </a:p>
        </p:txBody>
      </p:sp>
      <p:sp>
        <p:nvSpPr>
          <p:cNvPr id="59" name="Šipka doprava 58"/>
          <p:cNvSpPr/>
          <p:nvPr/>
        </p:nvSpPr>
        <p:spPr>
          <a:xfrm rot="316675" flipV="1">
            <a:off x="10812419" y="4404508"/>
            <a:ext cx="898772" cy="281154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1" name="Zahnutá šipka nahoru 25">
            <a:extLst>
              <a:ext uri="{FF2B5EF4-FFF2-40B4-BE49-F238E27FC236}">
                <a16:creationId xmlns:a16="http://schemas.microsoft.com/office/drawing/2014/main" id="{90678F54-938A-4FC8-81B3-19DA9DFA6568}"/>
              </a:ext>
            </a:extLst>
          </p:cNvPr>
          <p:cNvSpPr/>
          <p:nvPr/>
        </p:nvSpPr>
        <p:spPr>
          <a:xfrm>
            <a:off x="3008871" y="2714289"/>
            <a:ext cx="2011680" cy="497840"/>
          </a:xfrm>
          <a:prstGeom prst="curvedUpArrow">
            <a:avLst/>
          </a:prstGeom>
          <a:solidFill>
            <a:srgbClr val="274869"/>
          </a:solidFill>
          <a:ln>
            <a:solidFill>
              <a:srgbClr val="3059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2" name="Zahnutá šipka nahoru 25">
            <a:extLst>
              <a:ext uri="{FF2B5EF4-FFF2-40B4-BE49-F238E27FC236}">
                <a16:creationId xmlns:a16="http://schemas.microsoft.com/office/drawing/2014/main" id="{283CF61E-18CC-4B79-A674-38A047B224FC}"/>
              </a:ext>
            </a:extLst>
          </p:cNvPr>
          <p:cNvSpPr/>
          <p:nvPr/>
        </p:nvSpPr>
        <p:spPr>
          <a:xfrm>
            <a:off x="5079481" y="2714289"/>
            <a:ext cx="2011680" cy="497840"/>
          </a:xfrm>
          <a:prstGeom prst="curvedUpArrow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3" name="Zahnutá šipka nahoru 25">
            <a:extLst>
              <a:ext uri="{FF2B5EF4-FFF2-40B4-BE49-F238E27FC236}">
                <a16:creationId xmlns:a16="http://schemas.microsoft.com/office/drawing/2014/main" id="{723C9D9F-7CA2-4EA5-9DFA-1B3BC7DDD88B}"/>
              </a:ext>
            </a:extLst>
          </p:cNvPr>
          <p:cNvSpPr/>
          <p:nvPr/>
        </p:nvSpPr>
        <p:spPr>
          <a:xfrm>
            <a:off x="7132339" y="2714289"/>
            <a:ext cx="2011680" cy="497840"/>
          </a:xfrm>
          <a:prstGeom prst="curvedUpArrow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4" name="Zahnutá šipka nahoru 25">
            <a:extLst>
              <a:ext uri="{FF2B5EF4-FFF2-40B4-BE49-F238E27FC236}">
                <a16:creationId xmlns:a16="http://schemas.microsoft.com/office/drawing/2014/main" id="{7E907148-DD1A-489E-AD7F-45B742D5CFE5}"/>
              </a:ext>
            </a:extLst>
          </p:cNvPr>
          <p:cNvSpPr/>
          <p:nvPr/>
        </p:nvSpPr>
        <p:spPr>
          <a:xfrm>
            <a:off x="9165560" y="2714376"/>
            <a:ext cx="2011680" cy="497840"/>
          </a:xfrm>
          <a:prstGeom prst="curvedUpArrow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8" name="Zahnutá šipka nahoru 25">
            <a:extLst>
              <a:ext uri="{FF2B5EF4-FFF2-40B4-BE49-F238E27FC236}">
                <a16:creationId xmlns:a16="http://schemas.microsoft.com/office/drawing/2014/main" id="{A95083E1-8FA1-4D42-9928-F0019FAA538A}"/>
              </a:ext>
            </a:extLst>
          </p:cNvPr>
          <p:cNvSpPr/>
          <p:nvPr/>
        </p:nvSpPr>
        <p:spPr>
          <a:xfrm>
            <a:off x="901603" y="2714289"/>
            <a:ext cx="2011680" cy="497840"/>
          </a:xfrm>
          <a:prstGeom prst="curvedUpArrow">
            <a:avLst/>
          </a:prstGeom>
          <a:solidFill>
            <a:srgbClr val="274869"/>
          </a:solidFill>
          <a:ln>
            <a:solidFill>
              <a:srgbClr val="3059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graphicFrame>
        <p:nvGraphicFramePr>
          <p:cNvPr id="40" name="Tabulka 4">
            <a:extLst>
              <a:ext uri="{FF2B5EF4-FFF2-40B4-BE49-F238E27FC236}">
                <a16:creationId xmlns:a16="http://schemas.microsoft.com/office/drawing/2014/main" id="{4AFE1856-14E9-4D12-9669-32AD8BA750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2471050"/>
              </p:ext>
            </p:extLst>
          </p:nvPr>
        </p:nvGraphicFramePr>
        <p:xfrm>
          <a:off x="179059" y="2272261"/>
          <a:ext cx="11880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0000">
                  <a:extLst>
                    <a:ext uri="{9D8B030D-6E8A-4147-A177-3AD203B41FA5}">
                      <a16:colId xmlns:a16="http://schemas.microsoft.com/office/drawing/2014/main" val="3261913761"/>
                    </a:ext>
                  </a:extLst>
                </a:gridCol>
                <a:gridCol w="1980000">
                  <a:extLst>
                    <a:ext uri="{9D8B030D-6E8A-4147-A177-3AD203B41FA5}">
                      <a16:colId xmlns:a16="http://schemas.microsoft.com/office/drawing/2014/main" val="3754285602"/>
                    </a:ext>
                  </a:extLst>
                </a:gridCol>
                <a:gridCol w="1980000">
                  <a:extLst>
                    <a:ext uri="{9D8B030D-6E8A-4147-A177-3AD203B41FA5}">
                      <a16:colId xmlns:a16="http://schemas.microsoft.com/office/drawing/2014/main" val="2764063676"/>
                    </a:ext>
                  </a:extLst>
                </a:gridCol>
                <a:gridCol w="1980000">
                  <a:extLst>
                    <a:ext uri="{9D8B030D-6E8A-4147-A177-3AD203B41FA5}">
                      <a16:colId xmlns:a16="http://schemas.microsoft.com/office/drawing/2014/main" val="544989849"/>
                    </a:ext>
                  </a:extLst>
                </a:gridCol>
                <a:gridCol w="1980000">
                  <a:extLst>
                    <a:ext uri="{9D8B030D-6E8A-4147-A177-3AD203B41FA5}">
                      <a16:colId xmlns:a16="http://schemas.microsoft.com/office/drawing/2014/main" val="1380738768"/>
                    </a:ext>
                  </a:extLst>
                </a:gridCol>
                <a:gridCol w="1980000">
                  <a:extLst>
                    <a:ext uri="{9D8B030D-6E8A-4147-A177-3AD203B41FA5}">
                      <a16:colId xmlns:a16="http://schemas.microsoft.com/office/drawing/2014/main" val="4359255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8 307 případů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8 327 případů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10 868 případů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10 256 případů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7 246 případů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6 742 případů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6859167"/>
                  </a:ext>
                </a:extLst>
              </a:tr>
            </a:tbl>
          </a:graphicData>
        </a:graphic>
      </p:graphicFrame>
      <p:sp>
        <p:nvSpPr>
          <p:cNvPr id="27" name="TextovéPole 26">
            <a:extLst>
              <a:ext uri="{FF2B5EF4-FFF2-40B4-BE49-F238E27FC236}">
                <a16:creationId xmlns:a16="http://schemas.microsoft.com/office/drawing/2014/main" id="{E7215617-EBF0-4794-B8A2-3FE1DF3156DC}"/>
              </a:ext>
            </a:extLst>
          </p:cNvPr>
          <p:cNvSpPr txBox="1"/>
          <p:nvPr/>
        </p:nvSpPr>
        <p:spPr>
          <a:xfrm>
            <a:off x="179059" y="1635962"/>
            <a:ext cx="1875361" cy="584775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Průměrný záchyt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sng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17. 12.–23. 12.</a:t>
            </a: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</a:p>
        </p:txBody>
      </p:sp>
      <p:sp>
        <p:nvSpPr>
          <p:cNvPr id="28" name="TextovéPole 27">
            <a:extLst>
              <a:ext uri="{FF2B5EF4-FFF2-40B4-BE49-F238E27FC236}">
                <a16:creationId xmlns:a16="http://schemas.microsoft.com/office/drawing/2014/main" id="{B5ED908F-2A0C-4BB3-928A-27F2FA8AE409}"/>
              </a:ext>
            </a:extLst>
          </p:cNvPr>
          <p:cNvSpPr txBox="1"/>
          <p:nvPr/>
        </p:nvSpPr>
        <p:spPr>
          <a:xfrm>
            <a:off x="2143196" y="1635962"/>
            <a:ext cx="1962823" cy="584775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Průměrný záchyt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sng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24. 12.–30. 12.</a:t>
            </a: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</a:p>
        </p:txBody>
      </p:sp>
      <p:sp>
        <p:nvSpPr>
          <p:cNvPr id="29" name="TextovéPole 28">
            <a:extLst>
              <a:ext uri="{FF2B5EF4-FFF2-40B4-BE49-F238E27FC236}">
                <a16:creationId xmlns:a16="http://schemas.microsoft.com/office/drawing/2014/main" id="{F97804FF-1BB9-4A3E-81C5-F9C2A831FE80}"/>
              </a:ext>
            </a:extLst>
          </p:cNvPr>
          <p:cNvSpPr txBox="1"/>
          <p:nvPr/>
        </p:nvSpPr>
        <p:spPr>
          <a:xfrm>
            <a:off x="4194796" y="1635962"/>
            <a:ext cx="1867988" cy="584775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Průměrný záchyt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sng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31. 12.–6. 1.</a:t>
            </a: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</a:p>
        </p:txBody>
      </p:sp>
      <p:sp>
        <p:nvSpPr>
          <p:cNvPr id="30" name="TextovéPole 29">
            <a:extLst>
              <a:ext uri="{FF2B5EF4-FFF2-40B4-BE49-F238E27FC236}">
                <a16:creationId xmlns:a16="http://schemas.microsoft.com/office/drawing/2014/main" id="{19283D7A-D90F-45DB-B7E0-8DDD553A04FF}"/>
              </a:ext>
            </a:extLst>
          </p:cNvPr>
          <p:cNvSpPr txBox="1"/>
          <p:nvPr/>
        </p:nvSpPr>
        <p:spPr>
          <a:xfrm>
            <a:off x="6161920" y="1629703"/>
            <a:ext cx="1867988" cy="584775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Průměrný záchyt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sng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7. 1.–13. 1.</a:t>
            </a: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</a:p>
        </p:txBody>
      </p:sp>
      <p:sp>
        <p:nvSpPr>
          <p:cNvPr id="36" name="TextovéPole 35">
            <a:extLst>
              <a:ext uri="{FF2B5EF4-FFF2-40B4-BE49-F238E27FC236}">
                <a16:creationId xmlns:a16="http://schemas.microsoft.com/office/drawing/2014/main" id="{6AE55DA5-F178-40EE-BB62-B020F0CADE4E}"/>
              </a:ext>
            </a:extLst>
          </p:cNvPr>
          <p:cNvSpPr txBox="1"/>
          <p:nvPr/>
        </p:nvSpPr>
        <p:spPr>
          <a:xfrm>
            <a:off x="8126057" y="1629703"/>
            <a:ext cx="1867988" cy="584775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Průměrný záchyt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sng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14. 1.–20. 1.</a:t>
            </a: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</a:p>
        </p:txBody>
      </p:sp>
      <p:sp>
        <p:nvSpPr>
          <p:cNvPr id="45" name="TextovéPole 44">
            <a:extLst>
              <a:ext uri="{FF2B5EF4-FFF2-40B4-BE49-F238E27FC236}">
                <a16:creationId xmlns:a16="http://schemas.microsoft.com/office/drawing/2014/main" id="{A8FC460C-41ED-4041-999B-596AC41C0C89}"/>
              </a:ext>
            </a:extLst>
          </p:cNvPr>
          <p:cNvSpPr txBox="1"/>
          <p:nvPr/>
        </p:nvSpPr>
        <p:spPr>
          <a:xfrm>
            <a:off x="10106414" y="1629294"/>
            <a:ext cx="1867988" cy="584775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Průměrný záchyt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sng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21. 1.–27. 1.</a:t>
            </a: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</a:p>
        </p:txBody>
      </p:sp>
      <p:sp>
        <p:nvSpPr>
          <p:cNvPr id="2" name="TextovéPole 1"/>
          <p:cNvSpPr txBox="1"/>
          <p:nvPr/>
        </p:nvSpPr>
        <p:spPr>
          <a:xfrm>
            <a:off x="3737902" y="1127581"/>
            <a:ext cx="4694837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cs-CZ" b="1" dirty="0" smtClean="0">
                <a:solidFill>
                  <a:schemeClr val="bg1"/>
                </a:solidFill>
              </a:rPr>
              <a:t>Aktuální odhad reprodukčního čísla: 0,98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8123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adpis 2">
            <a:extLst>
              <a:ext uri="{FF2B5EF4-FFF2-40B4-BE49-F238E27FC236}">
                <a16:creationId xmlns:a16="http://schemas.microsoft.com/office/drawing/2014/main" id="{F186E489-6845-448B-BC3C-B4E1997D2D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739" y="2"/>
            <a:ext cx="7785717" cy="576000"/>
          </a:xfrm>
        </p:spPr>
        <p:txBody>
          <a:bodyPr/>
          <a:lstStyle/>
          <a:p>
            <a:r>
              <a:rPr lang="cs-CZ" sz="2400" dirty="0"/>
              <a:t>Počet provedených </a:t>
            </a:r>
            <a:r>
              <a:rPr lang="cs-CZ" sz="2400" dirty="0" smtClean="0"/>
              <a:t>testů </a:t>
            </a:r>
            <a:r>
              <a:rPr lang="cs-CZ" sz="2400" dirty="0"/>
              <a:t>v ČR </a:t>
            </a:r>
            <a:r>
              <a:rPr lang="cs-CZ" sz="2400" dirty="0" smtClean="0"/>
              <a:t>(7</a:t>
            </a:r>
            <a:r>
              <a:rPr lang="cs-CZ" sz="2400" dirty="0"/>
              <a:t>.–27. 1. </a:t>
            </a:r>
            <a:r>
              <a:rPr lang="cs-CZ" sz="2400" dirty="0" smtClean="0"/>
              <a:t>2021)</a:t>
            </a:r>
            <a:endParaRPr lang="cs-CZ" sz="2400" dirty="0"/>
          </a:p>
        </p:txBody>
      </p:sp>
      <p:graphicFrame>
        <p:nvGraphicFramePr>
          <p:cNvPr id="8" name="Tabulka 7">
            <a:extLst>
              <a:ext uri="{FF2B5EF4-FFF2-40B4-BE49-F238E27FC236}">
                <a16:creationId xmlns:a16="http://schemas.microsoft.com/office/drawing/2014/main" id="{9D6E63D4-F0AC-4E4B-B2D9-2E2594B35B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060569"/>
              </p:ext>
            </p:extLst>
          </p:nvPr>
        </p:nvGraphicFramePr>
        <p:xfrm>
          <a:off x="6030295" y="918485"/>
          <a:ext cx="5907523" cy="5276061"/>
        </p:xfrm>
        <a:graphic>
          <a:graphicData uri="http://schemas.openxmlformats.org/drawingml/2006/table">
            <a:tbl>
              <a:tblPr/>
              <a:tblGrid>
                <a:gridCol w="1646345">
                  <a:extLst>
                    <a:ext uri="{9D8B030D-6E8A-4147-A177-3AD203B41FA5}">
                      <a16:colId xmlns:a16="http://schemas.microsoft.com/office/drawing/2014/main" val="3798643667"/>
                    </a:ext>
                  </a:extLst>
                </a:gridCol>
                <a:gridCol w="2130589">
                  <a:extLst>
                    <a:ext uri="{9D8B030D-6E8A-4147-A177-3AD203B41FA5}">
                      <a16:colId xmlns:a16="http://schemas.microsoft.com/office/drawing/2014/main" val="2646351472"/>
                    </a:ext>
                  </a:extLst>
                </a:gridCol>
                <a:gridCol w="2130589">
                  <a:extLst>
                    <a:ext uri="{9D8B030D-6E8A-4147-A177-3AD203B41FA5}">
                      <a16:colId xmlns:a16="http://schemas.microsoft.com/office/drawing/2014/main" val="2051208613"/>
                    </a:ext>
                  </a:extLst>
                </a:gridCol>
              </a:tblGrid>
              <a:tr h="239176">
                <a:tc>
                  <a:txBody>
                    <a:bodyPr/>
                    <a:lstStyle/>
                    <a:p>
                      <a:pPr algn="ctr" fontAlgn="b"/>
                      <a:endParaRPr lang="cs-CZ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Počet PCR testů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Počet </a:t>
                      </a:r>
                      <a:r>
                        <a:rPr lang="cs-CZ" sz="16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Ag</a:t>
                      </a:r>
                      <a:r>
                        <a:rPr lang="cs-CZ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testů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CC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7500071"/>
                  </a:ext>
                </a:extLst>
              </a:tr>
              <a:tr h="23917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07.01.2021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38 874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27 402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44593263"/>
                  </a:ext>
                </a:extLst>
              </a:tr>
              <a:tr h="23917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08.01.2021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38 657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30 028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67533308"/>
                  </a:ext>
                </a:extLst>
              </a:tr>
              <a:tr h="23917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09.01.2021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20 904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13 903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25259983"/>
                  </a:ext>
                </a:extLst>
              </a:tr>
              <a:tr h="23917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10.01.2021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12 223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11 808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01359293"/>
                  </a:ext>
                </a:extLst>
              </a:tr>
              <a:tr h="23917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11.01.2021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33 875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47 776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3440281"/>
                  </a:ext>
                </a:extLst>
              </a:tr>
              <a:tr h="23917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12.01.2021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36 332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29 504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2969932"/>
                  </a:ext>
                </a:extLst>
              </a:tr>
              <a:tr h="23917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13.01.2021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32 352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26 984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11934584"/>
                  </a:ext>
                </a:extLst>
              </a:tr>
              <a:tr h="23917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14.01.2021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30 207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25 007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28970689"/>
                  </a:ext>
                </a:extLst>
              </a:tr>
              <a:tr h="23917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15.01.2021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31 083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27 669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9069271"/>
                  </a:ext>
                </a:extLst>
              </a:tr>
              <a:tr h="23917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16.01.2021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17 389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9 459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07722572"/>
                  </a:ext>
                </a:extLst>
              </a:tr>
              <a:tr h="23917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17.01.2021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8 835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8 058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88228717"/>
                  </a:ext>
                </a:extLst>
              </a:tr>
              <a:tr h="23917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18.01.2021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29 706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38 608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4654494"/>
                  </a:ext>
                </a:extLst>
              </a:tr>
              <a:tr h="23917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19.01.2021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31 693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21 940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7591684"/>
                  </a:ext>
                </a:extLst>
              </a:tr>
              <a:tr h="23917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20.01.2021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28 493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20 745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3034292"/>
                  </a:ext>
                </a:extLst>
              </a:tr>
              <a:tr h="23917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21.01.2021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25 030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21 913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23273146"/>
                  </a:ext>
                </a:extLst>
              </a:tr>
              <a:tr h="23917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22.01.2021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30 371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26 990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2579990"/>
                  </a:ext>
                </a:extLst>
              </a:tr>
              <a:tr h="23917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23.01.2021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14 134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11 405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26021234"/>
                  </a:ext>
                </a:extLst>
              </a:tr>
              <a:tr h="23917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24.01.2021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7 884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8 957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01030173"/>
                  </a:ext>
                </a:extLst>
              </a:tr>
              <a:tr h="23917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25.01.2021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27 040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40 176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7587963"/>
                  </a:ext>
                </a:extLst>
              </a:tr>
              <a:tr h="23917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26.01.2021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29 378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24 951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8016861"/>
                  </a:ext>
                </a:extLst>
              </a:tr>
              <a:tr h="23917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27.01.2021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28 993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22 864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5395386"/>
                  </a:ext>
                </a:extLst>
              </a:tr>
            </a:tbl>
          </a:graphicData>
        </a:graphic>
      </p:graphicFrame>
      <p:pic>
        <p:nvPicPr>
          <p:cNvPr id="4" name="Obráze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989" y="2358494"/>
            <a:ext cx="5503168" cy="3885237"/>
          </a:xfrm>
          <a:prstGeom prst="rect">
            <a:avLst/>
          </a:prstGeom>
        </p:spPr>
      </p:pic>
      <p:sp>
        <p:nvSpPr>
          <p:cNvPr id="5" name="TextovéPole 4"/>
          <p:cNvSpPr txBox="1"/>
          <p:nvPr/>
        </p:nvSpPr>
        <p:spPr>
          <a:xfrm>
            <a:off x="225331" y="1113305"/>
            <a:ext cx="5312484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cs-CZ" sz="2000" b="1" dirty="0" smtClean="0">
                <a:solidFill>
                  <a:schemeClr val="accent2"/>
                </a:solidFill>
              </a:rPr>
              <a:t>ČR v současnosti </a:t>
            </a:r>
            <a:r>
              <a:rPr lang="cs-CZ" sz="2000" b="1" dirty="0" smtClean="0">
                <a:solidFill>
                  <a:schemeClr val="accent2"/>
                </a:solidFill>
              </a:rPr>
              <a:t>patří </a:t>
            </a:r>
            <a:r>
              <a:rPr lang="cs-CZ" sz="2000" b="1" dirty="0" smtClean="0">
                <a:solidFill>
                  <a:schemeClr val="accent2"/>
                </a:solidFill>
              </a:rPr>
              <a:t>mezi země </a:t>
            </a:r>
            <a:endParaRPr lang="cs-CZ" sz="2000" b="1" dirty="0" smtClean="0">
              <a:solidFill>
                <a:schemeClr val="accent2"/>
              </a:solidFill>
            </a:endParaRPr>
          </a:p>
          <a:p>
            <a:r>
              <a:rPr lang="cs-CZ" sz="2000" b="1" dirty="0" smtClean="0">
                <a:solidFill>
                  <a:schemeClr val="accent2"/>
                </a:solidFill>
              </a:rPr>
              <a:t>s </a:t>
            </a:r>
            <a:r>
              <a:rPr lang="cs-CZ" sz="2000" b="1" dirty="0" smtClean="0">
                <a:solidFill>
                  <a:schemeClr val="accent2"/>
                </a:solidFill>
              </a:rPr>
              <a:t>nadprůměrným počtem testů.</a:t>
            </a:r>
          </a:p>
        </p:txBody>
      </p:sp>
    </p:spTree>
    <p:extLst>
      <p:ext uri="{BB962C8B-B14F-4D97-AF65-F5344CB8AC3E}">
        <p14:creationId xmlns:p14="http://schemas.microsoft.com/office/powerpoint/2010/main" val="1453231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ulka 9"/>
          <p:cNvGraphicFramePr>
            <a:graphicFrameLocks noGrp="1"/>
          </p:cNvGraphicFramePr>
          <p:nvPr>
            <p:extLst/>
          </p:nvPr>
        </p:nvGraphicFramePr>
        <p:xfrm>
          <a:off x="775744" y="840581"/>
          <a:ext cx="5013663" cy="55168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7821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134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1807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57118">
                <a:tc>
                  <a:txBody>
                    <a:bodyPr/>
                    <a:lstStyle/>
                    <a:p>
                      <a:pPr algn="l"/>
                      <a:r>
                        <a:rPr lang="cs-CZ" sz="1400" dirty="0"/>
                        <a:t>Pořadí</a:t>
                      </a:r>
                      <a:endParaRPr lang="cs-CZ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1400" dirty="0"/>
                        <a:t>Země</a:t>
                      </a:r>
                      <a:endParaRPr lang="cs-CZ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1400" b="1" dirty="0"/>
                        <a:t>Kumulativní počet provedených testů </a:t>
                      </a:r>
                    </a:p>
                    <a:p>
                      <a:pPr algn="ctr"/>
                      <a:r>
                        <a:rPr lang="cs-CZ" sz="1400" b="1" dirty="0"/>
                        <a:t>na 100 tisíc osob </a:t>
                      </a:r>
                    </a:p>
                    <a:p>
                      <a:pPr algn="ctr"/>
                      <a:r>
                        <a:rPr lang="cs-CZ" sz="1400" b="1" dirty="0" smtClean="0"/>
                        <a:t>21.12. 2020—24.1</a:t>
                      </a:r>
                      <a:r>
                        <a:rPr lang="cs-CZ" sz="1400" b="1" dirty="0"/>
                        <a:t>. 2021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8563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Dánsko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106 695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8563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Rakousko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56 097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8563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Kypr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35 354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8563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Lucembursko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33 628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8563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3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Lotyšsko</a:t>
                      </a:r>
                      <a:endParaRPr lang="cs-CZ" sz="13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33 421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8563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Portugalsko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31 452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8563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Norsko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27 768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28563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Litva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25 746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28563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Španělsko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24 552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28563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cs-CZ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Malta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21 227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28563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11.</a:t>
                      </a:r>
                    </a:p>
                  </a:txBody>
                  <a:tcPr anchor="ctr">
                    <a:solidFill>
                      <a:srgbClr val="CDD1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Itálie</a:t>
                      </a:r>
                    </a:p>
                  </a:txBody>
                  <a:tcPr marL="7620" marR="7620" marT="7620" marB="0" anchor="ctr">
                    <a:solidFill>
                      <a:srgbClr val="CDD1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18 518</a:t>
                      </a:r>
                    </a:p>
                  </a:txBody>
                  <a:tcPr marL="7620" marR="7620" marT="7620" marB="0" anchor="ctr">
                    <a:solidFill>
                      <a:srgbClr val="CDD1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28563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12.</a:t>
                      </a:r>
                    </a:p>
                  </a:txBody>
                  <a:tcPr anchor="ctr">
                    <a:solidFill>
                      <a:srgbClr val="F797B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3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Česká republika</a:t>
                      </a:r>
                    </a:p>
                  </a:txBody>
                  <a:tcPr marL="7620" marR="7620" marT="7620" marB="0" anchor="ctr">
                    <a:solidFill>
                      <a:srgbClr val="F797B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3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16 364</a:t>
                      </a:r>
                    </a:p>
                  </a:txBody>
                  <a:tcPr marL="7620" marR="7620" marT="7620" marB="0" anchor="ctr">
                    <a:solidFill>
                      <a:srgbClr val="F797B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28563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13.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Slovinsko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16 023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28563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14.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Francie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15 893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28563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15.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Irsko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15 148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  <p:sp>
        <p:nvSpPr>
          <p:cNvPr id="4" name="Nadpis 2">
            <a:extLst>
              <a:ext uri="{FF2B5EF4-FFF2-40B4-BE49-F238E27FC236}">
                <a16:creationId xmlns:a16="http://schemas.microsoft.com/office/drawing/2014/main" id="{7805253C-2EEE-4318-9184-434C7984A8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739" y="2"/>
            <a:ext cx="7464683" cy="671944"/>
          </a:xfrm>
        </p:spPr>
        <p:txBody>
          <a:bodyPr>
            <a:normAutofit/>
          </a:bodyPr>
          <a:lstStyle/>
          <a:p>
            <a:r>
              <a:rPr lang="cs-CZ" sz="2000" dirty="0">
                <a:latin typeface="+mj-lt"/>
              </a:rPr>
              <a:t>Počet provedených testů v zemích EU a </a:t>
            </a:r>
            <a:r>
              <a:rPr lang="cs-CZ" sz="2000" dirty="0" smtClean="0">
                <a:latin typeface="+mj-lt"/>
              </a:rPr>
              <a:t>EHP </a:t>
            </a:r>
            <a:br>
              <a:rPr lang="cs-CZ" sz="2000" dirty="0" smtClean="0">
                <a:latin typeface="+mj-lt"/>
              </a:rPr>
            </a:br>
            <a:r>
              <a:rPr lang="cs-CZ" sz="2000" u="sng" dirty="0" smtClean="0">
                <a:latin typeface="+mj-lt"/>
              </a:rPr>
              <a:t>od 21.12. 2020 do 24.1.2021</a:t>
            </a:r>
            <a:endParaRPr lang="cs-CZ" sz="2000" u="sng" dirty="0">
              <a:latin typeface="+mj-lt"/>
            </a:endParaRPr>
          </a:p>
        </p:txBody>
      </p:sp>
      <p:graphicFrame>
        <p:nvGraphicFramePr>
          <p:cNvPr id="6" name="Tabulka 5"/>
          <p:cNvGraphicFramePr>
            <a:graphicFrameLocks noGrp="1"/>
          </p:cNvGraphicFramePr>
          <p:nvPr>
            <p:extLst/>
          </p:nvPr>
        </p:nvGraphicFramePr>
        <p:xfrm>
          <a:off x="6058960" y="857516"/>
          <a:ext cx="5013663" cy="52120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7821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134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1807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57118">
                <a:tc>
                  <a:txBody>
                    <a:bodyPr/>
                    <a:lstStyle/>
                    <a:p>
                      <a:pPr algn="l"/>
                      <a:r>
                        <a:rPr lang="cs-CZ" sz="1400" dirty="0"/>
                        <a:t>Pořadí</a:t>
                      </a:r>
                      <a:endParaRPr lang="cs-CZ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1400" dirty="0"/>
                        <a:t>Země</a:t>
                      </a:r>
                      <a:endParaRPr lang="cs-CZ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1400" b="1" dirty="0"/>
                        <a:t>Kumulativní počet provedených testů </a:t>
                      </a:r>
                    </a:p>
                    <a:p>
                      <a:pPr algn="ctr"/>
                      <a:r>
                        <a:rPr lang="cs-CZ" sz="1400" b="1" dirty="0"/>
                        <a:t>na 100 tisíc osob </a:t>
                      </a:r>
                    </a:p>
                    <a:p>
                      <a:pPr algn="ctr"/>
                      <a:r>
                        <a:rPr lang="cs-CZ" sz="1400" b="1" dirty="0" smtClean="0"/>
                        <a:t>21.12. 2020—24.1</a:t>
                      </a:r>
                      <a:r>
                        <a:rPr lang="cs-CZ" sz="1400" b="1" dirty="0"/>
                        <a:t>. 2021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8563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16.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Island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13 265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8563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17.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Estonsko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11 934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8563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18.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Nizozemsko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11 757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8563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19.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Belgie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11 384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8563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20.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Švédsko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10 113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8563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21.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Chorvatsko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9 676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8563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22.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Polsko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8 101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28563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23.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Řecko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7 905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28563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24.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Finsko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7 010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28563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cs-CZ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25.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Slovensko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6 875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28563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26.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Německo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6 495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28563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27.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Maďarsko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5 343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28563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28.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Rumunsko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3 260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28563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29.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Bulharsko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2 735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sp>
        <p:nvSpPr>
          <p:cNvPr id="7" name="TextovéPole 6">
            <a:extLst>
              <a:ext uri="{FF2B5EF4-FFF2-40B4-BE49-F238E27FC236}">
                <a16:creationId xmlns:a16="http://schemas.microsoft.com/office/drawing/2014/main" id="{2741402B-9639-4B8A-B00C-71CBDDC62C0A}"/>
              </a:ext>
            </a:extLst>
          </p:cNvPr>
          <p:cNvSpPr txBox="1"/>
          <p:nvPr/>
        </p:nvSpPr>
        <p:spPr>
          <a:xfrm>
            <a:off x="9554588" y="6151018"/>
            <a:ext cx="28620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Zdroj: ECDC, </a:t>
            </a:r>
            <a:r>
              <a:rPr kumimoji="0" lang="cs-CZ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28.1.2021</a:t>
            </a:r>
            <a:endParaRPr kumimoji="0" lang="cs-CZ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95449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ovéPole 5"/>
          <p:cNvSpPr txBox="1"/>
          <p:nvPr/>
        </p:nvSpPr>
        <p:spPr>
          <a:xfrm>
            <a:off x="108314" y="2424250"/>
            <a:ext cx="1184817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cs-CZ" sz="3200" b="1" dirty="0" smtClean="0"/>
              <a:t>Procento záchytu COVID-19 drží </a:t>
            </a:r>
          </a:p>
          <a:p>
            <a:pPr lvl="0" algn="ctr">
              <a:defRPr/>
            </a:pPr>
            <a:r>
              <a:rPr lang="cs-CZ" sz="3200" b="1" dirty="0" smtClean="0"/>
              <a:t>stále </a:t>
            </a:r>
            <a:r>
              <a:rPr lang="cs-CZ" sz="3200" b="1" dirty="0"/>
              <a:t>velmi vysoké hodnoty (&gt; 28%) </a:t>
            </a:r>
          </a:p>
        </p:txBody>
      </p:sp>
      <p:sp>
        <p:nvSpPr>
          <p:cNvPr id="5" name="TextovéPole 4"/>
          <p:cNvSpPr txBox="1"/>
          <p:nvPr/>
        </p:nvSpPr>
        <p:spPr>
          <a:xfrm>
            <a:off x="199174" y="153469"/>
            <a:ext cx="11666456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kumimoji="0" lang="cs-CZ" sz="3800" b="1" i="0" u="none" strike="noStrike" kern="1200" cap="none" spc="0" normalizeH="0" baseline="0" noProof="0" dirty="0">
                <a:ln>
                  <a:noFill/>
                </a:ln>
                <a:solidFill>
                  <a:srgbClr val="D3114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Zastavení poklesu </a:t>
            </a:r>
            <a:r>
              <a:rPr kumimoji="0" lang="cs-CZ" sz="3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D3114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 </a:t>
            </a:r>
            <a:r>
              <a:rPr kumimoji="0" lang="cs-CZ" sz="3800" b="1" i="0" u="none" strike="noStrike" kern="1200" cap="none" spc="0" normalizeH="0" noProof="0" dirty="0" smtClean="0">
                <a:ln>
                  <a:noFill/>
                </a:ln>
                <a:solidFill>
                  <a:srgbClr val="D3114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relativní pozitivitě testů,</a:t>
            </a:r>
            <a:endParaRPr kumimoji="0" lang="cs-CZ" sz="3800" b="1" i="0" u="none" strike="noStrike" kern="1200" cap="none" spc="0" normalizeH="0" noProof="0" dirty="0">
              <a:ln>
                <a:noFill/>
              </a:ln>
              <a:solidFill>
                <a:srgbClr val="D3114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lvl="0" algn="ctr">
              <a:defRPr/>
            </a:pPr>
            <a:r>
              <a:rPr kumimoji="0" lang="cs-CZ" sz="3800" b="1" i="0" u="none" strike="noStrike" kern="1200" cap="none" spc="0" normalizeH="0" noProof="0" dirty="0" smtClean="0">
                <a:ln>
                  <a:noFill/>
                </a:ln>
                <a:solidFill>
                  <a:srgbClr val="D3114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zejména diagnosticky </a:t>
            </a:r>
            <a:r>
              <a:rPr kumimoji="0" lang="cs-CZ" sz="3800" b="1" i="0" u="none" strike="noStrike" kern="1200" cap="none" spc="0" normalizeH="0" noProof="0" dirty="0">
                <a:ln>
                  <a:noFill/>
                </a:ln>
                <a:solidFill>
                  <a:srgbClr val="D3114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 klinicky indikovaných testů </a:t>
            </a:r>
            <a:endParaRPr kumimoji="0" lang="cs-CZ" sz="3800" b="0" i="0" u="none" strike="noStrike" kern="1200" cap="none" spc="0" normalizeH="0" baseline="0" noProof="0" dirty="0">
              <a:ln>
                <a:noFill/>
              </a:ln>
              <a:solidFill>
                <a:srgbClr val="D31145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7" name="Šipka dolů 6"/>
          <p:cNvSpPr/>
          <p:nvPr/>
        </p:nvSpPr>
        <p:spPr>
          <a:xfrm>
            <a:off x="5484714" y="1573453"/>
            <a:ext cx="1095375" cy="53751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Šipka dolů 8"/>
          <p:cNvSpPr/>
          <p:nvPr/>
        </p:nvSpPr>
        <p:spPr>
          <a:xfrm>
            <a:off x="5489484" y="3847293"/>
            <a:ext cx="1095375" cy="53751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ovéPole 1"/>
          <p:cNvSpPr txBox="1"/>
          <p:nvPr/>
        </p:nvSpPr>
        <p:spPr>
          <a:xfrm>
            <a:off x="1102790" y="4698090"/>
            <a:ext cx="9859224" cy="1292662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cs-CZ" sz="2600" b="1" dirty="0">
                <a:solidFill>
                  <a:schemeClr val="bg1"/>
                </a:solidFill>
              </a:rPr>
              <a:t>Může znamenat šíření nové mutace viru s </a:t>
            </a:r>
            <a:r>
              <a:rPr lang="cs-CZ" sz="2600" b="1" dirty="0" smtClean="0">
                <a:solidFill>
                  <a:schemeClr val="bg1"/>
                </a:solidFill>
              </a:rPr>
              <a:t>vyšší nakažlivosti</a:t>
            </a:r>
            <a:r>
              <a:rPr lang="cs-CZ" sz="2600" b="1" dirty="0">
                <a:solidFill>
                  <a:schemeClr val="bg1"/>
                </a:solidFill>
              </a:rPr>
              <a:t>. </a:t>
            </a:r>
          </a:p>
          <a:p>
            <a:pPr algn="ctr"/>
            <a:r>
              <a:rPr lang="cs-CZ" sz="2600" b="1" dirty="0">
                <a:solidFill>
                  <a:schemeClr val="bg1"/>
                </a:solidFill>
              </a:rPr>
              <a:t>Může vrátit epidemii k růstu i přes přijatá opatření. </a:t>
            </a:r>
          </a:p>
          <a:p>
            <a:pPr algn="ctr"/>
            <a:r>
              <a:rPr lang="cs-CZ" sz="2600" b="1" dirty="0">
                <a:solidFill>
                  <a:schemeClr val="bg1"/>
                </a:solidFill>
              </a:rPr>
              <a:t>Proto většina států EU připravuje zpřísnění přijatých opatření.  </a:t>
            </a:r>
            <a:endParaRPr lang="en-US" sz="2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40648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E673707-12E2-4D1E-AB03-FD25BE4817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01" y="2"/>
            <a:ext cx="8006053" cy="576000"/>
          </a:xfrm>
        </p:spPr>
        <p:txBody>
          <a:bodyPr/>
          <a:lstStyle/>
          <a:p>
            <a:r>
              <a:rPr lang="cs-CZ" dirty="0">
                <a:latin typeface="+mj-lt"/>
              </a:rPr>
              <a:t>Podíl pozitivních testů: </a:t>
            </a:r>
            <a:r>
              <a:rPr lang="cs-CZ" dirty="0"/>
              <a:t>diagnostické indikace </a:t>
            </a:r>
            <a:endParaRPr lang="cs-CZ" dirty="0">
              <a:latin typeface="+mj-lt"/>
            </a:endParaRPr>
          </a:p>
        </p:txBody>
      </p:sp>
      <p:sp>
        <p:nvSpPr>
          <p:cNvPr id="12" name="TextovéPole 11">
            <a:extLst>
              <a:ext uri="{FF2B5EF4-FFF2-40B4-BE49-F238E27FC236}">
                <a16:creationId xmlns:a16="http://schemas.microsoft.com/office/drawing/2014/main" id="{CC555464-C1F2-4124-821F-660B522ED9C8}"/>
              </a:ext>
            </a:extLst>
          </p:cNvPr>
          <p:cNvSpPr txBox="1"/>
          <p:nvPr/>
        </p:nvSpPr>
        <p:spPr>
          <a:xfrm rot="16200000">
            <a:off x="-978817" y="3904624"/>
            <a:ext cx="27527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Podíl pozitivních případů v ČR</a:t>
            </a:r>
          </a:p>
        </p:txBody>
      </p:sp>
      <p:graphicFrame>
        <p:nvGraphicFramePr>
          <p:cNvPr id="13" name="Chart 4">
            <a:extLst>
              <a:ext uri="{FF2B5EF4-FFF2-40B4-BE49-F238E27FC236}">
                <a16:creationId xmlns:a16="http://schemas.microsoft.com/office/drawing/2014/main" id="{DDCE47EF-31FF-4F5A-A8E9-CB9CFC669B69}"/>
              </a:ext>
            </a:extLst>
          </p:cNvPr>
          <p:cNvGraphicFramePr/>
          <p:nvPr>
            <p:extLst/>
          </p:nvPr>
        </p:nvGraphicFramePr>
        <p:xfrm>
          <a:off x="671739" y="1459764"/>
          <a:ext cx="11010187" cy="52839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4" name="Tabulka 13">
            <a:extLst>
              <a:ext uri="{FF2B5EF4-FFF2-40B4-BE49-F238E27FC236}">
                <a16:creationId xmlns:a16="http://schemas.microsoft.com/office/drawing/2014/main" id="{89035A64-0D86-4F2C-896C-E1196488E6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9536157"/>
              </p:ext>
            </p:extLst>
          </p:nvPr>
        </p:nvGraphicFramePr>
        <p:xfrm>
          <a:off x="1494435" y="477813"/>
          <a:ext cx="3153360" cy="2123646"/>
        </p:xfrm>
        <a:graphic>
          <a:graphicData uri="http://schemas.openxmlformats.org/drawingml/2006/table">
            <a:tbl>
              <a:tblPr/>
              <a:tblGrid>
                <a:gridCol w="1683484">
                  <a:extLst>
                    <a:ext uri="{9D8B030D-6E8A-4147-A177-3AD203B41FA5}">
                      <a16:colId xmlns:a16="http://schemas.microsoft.com/office/drawing/2014/main" val="3546016253"/>
                    </a:ext>
                  </a:extLst>
                </a:gridCol>
                <a:gridCol w="1469876">
                  <a:extLst>
                    <a:ext uri="{9D8B030D-6E8A-4147-A177-3AD203B41FA5}">
                      <a16:colId xmlns:a16="http://schemas.microsoft.com/office/drawing/2014/main" val="1748583085"/>
                    </a:ext>
                  </a:extLst>
                </a:gridCol>
              </a:tblGrid>
              <a:tr h="262687"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Datum*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cs-CZ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Podíl pozitivních případů </a:t>
                      </a:r>
                      <a:endParaRPr lang="cs-CZ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7795841"/>
                  </a:ext>
                </a:extLst>
              </a:tr>
              <a:tr h="21682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22.01.2021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26,3%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5809829"/>
                  </a:ext>
                </a:extLst>
              </a:tr>
              <a:tr h="208795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23.01.2021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29,4%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3172434"/>
                  </a:ext>
                </a:extLst>
              </a:tr>
              <a:tr h="208795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24.01.2021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26,9%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1266616"/>
                  </a:ext>
                </a:extLst>
              </a:tr>
              <a:tr h="208795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25.01.2021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22,7%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9860033"/>
                  </a:ext>
                </a:extLst>
              </a:tr>
              <a:tr h="208795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26.01.2021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29,1%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8693542"/>
                  </a:ext>
                </a:extLst>
              </a:tr>
              <a:tr h="208795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27.01.2021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27,1%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9193932"/>
                  </a:ext>
                </a:extLst>
              </a:tr>
              <a:tr h="208795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28.01.2021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29,4%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1735245"/>
                  </a:ext>
                </a:extLst>
              </a:tr>
              <a:tr h="264289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Průměrný podíl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za posledních 7 dní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27,3%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3649966"/>
                  </a:ext>
                </a:extLst>
              </a:tr>
            </a:tbl>
          </a:graphicData>
        </a:graphic>
      </p:graphicFrame>
      <p:sp>
        <p:nvSpPr>
          <p:cNvPr id="8" name="TextovéPole 7"/>
          <p:cNvSpPr txBox="1"/>
          <p:nvPr/>
        </p:nvSpPr>
        <p:spPr>
          <a:xfrm>
            <a:off x="11102503" y="2682150"/>
            <a:ext cx="80575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6000" dirty="0" smtClean="0">
                <a:solidFill>
                  <a:srgbClr val="FF0000"/>
                </a:solidFill>
                <a:latin typeface="Arial Black" panose="020B0A04020102020204" pitchFamily="34" charset="0"/>
              </a:rPr>
              <a:t>?</a:t>
            </a:r>
            <a:endParaRPr lang="en-US" sz="6000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64225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E673707-12E2-4D1E-AB03-FD25BE4817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01" y="2"/>
            <a:ext cx="8006053" cy="576000"/>
          </a:xfrm>
        </p:spPr>
        <p:txBody>
          <a:bodyPr/>
          <a:lstStyle/>
          <a:p>
            <a:r>
              <a:rPr lang="cs-CZ" dirty="0">
                <a:latin typeface="+mj-lt"/>
              </a:rPr>
              <a:t>Podíl pozitivních testů: </a:t>
            </a:r>
            <a:r>
              <a:rPr lang="cs-CZ" dirty="0"/>
              <a:t>preventivní testy a komunitní testování</a:t>
            </a:r>
            <a:endParaRPr lang="cs-CZ" dirty="0">
              <a:latin typeface="+mj-lt"/>
            </a:endParaRPr>
          </a:p>
        </p:txBody>
      </p:sp>
      <p:sp>
        <p:nvSpPr>
          <p:cNvPr id="12" name="TextovéPole 11">
            <a:extLst>
              <a:ext uri="{FF2B5EF4-FFF2-40B4-BE49-F238E27FC236}">
                <a16:creationId xmlns:a16="http://schemas.microsoft.com/office/drawing/2014/main" id="{CC555464-C1F2-4124-821F-660B522ED9C8}"/>
              </a:ext>
            </a:extLst>
          </p:cNvPr>
          <p:cNvSpPr txBox="1"/>
          <p:nvPr/>
        </p:nvSpPr>
        <p:spPr>
          <a:xfrm rot="16200000">
            <a:off x="-978817" y="3904624"/>
            <a:ext cx="27527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Podíl pozitivních případů v ČR</a:t>
            </a:r>
          </a:p>
        </p:txBody>
      </p:sp>
      <p:graphicFrame>
        <p:nvGraphicFramePr>
          <p:cNvPr id="13" name="Chart 4">
            <a:extLst>
              <a:ext uri="{FF2B5EF4-FFF2-40B4-BE49-F238E27FC236}">
                <a16:creationId xmlns:a16="http://schemas.microsoft.com/office/drawing/2014/main" id="{DDCE47EF-31FF-4F5A-A8E9-CB9CFC669B69}"/>
              </a:ext>
            </a:extLst>
          </p:cNvPr>
          <p:cNvGraphicFramePr/>
          <p:nvPr>
            <p:extLst/>
          </p:nvPr>
        </p:nvGraphicFramePr>
        <p:xfrm>
          <a:off x="671739" y="1459764"/>
          <a:ext cx="11010187" cy="52839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4" name="Tabulka 13">
            <a:extLst>
              <a:ext uri="{FF2B5EF4-FFF2-40B4-BE49-F238E27FC236}">
                <a16:creationId xmlns:a16="http://schemas.microsoft.com/office/drawing/2014/main" id="{89035A64-0D86-4F2C-896C-E1196488E6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6573184"/>
              </p:ext>
            </p:extLst>
          </p:nvPr>
        </p:nvGraphicFramePr>
        <p:xfrm>
          <a:off x="1530649" y="486866"/>
          <a:ext cx="3153360" cy="2123646"/>
        </p:xfrm>
        <a:graphic>
          <a:graphicData uri="http://schemas.openxmlformats.org/drawingml/2006/table">
            <a:tbl>
              <a:tblPr/>
              <a:tblGrid>
                <a:gridCol w="1683484">
                  <a:extLst>
                    <a:ext uri="{9D8B030D-6E8A-4147-A177-3AD203B41FA5}">
                      <a16:colId xmlns:a16="http://schemas.microsoft.com/office/drawing/2014/main" val="3546016253"/>
                    </a:ext>
                  </a:extLst>
                </a:gridCol>
                <a:gridCol w="1469876">
                  <a:extLst>
                    <a:ext uri="{9D8B030D-6E8A-4147-A177-3AD203B41FA5}">
                      <a16:colId xmlns:a16="http://schemas.microsoft.com/office/drawing/2014/main" val="1748583085"/>
                    </a:ext>
                  </a:extLst>
                </a:gridCol>
              </a:tblGrid>
              <a:tr h="262687"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Datum*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cs-CZ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Podíl pozitivních případů </a:t>
                      </a:r>
                      <a:endParaRPr lang="cs-CZ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7795841"/>
                  </a:ext>
                </a:extLst>
              </a:tr>
              <a:tr h="21682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22.01.2021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2,3%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5809829"/>
                  </a:ext>
                </a:extLst>
              </a:tr>
              <a:tr h="208795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23.01.2021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3,1%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3172434"/>
                  </a:ext>
                </a:extLst>
              </a:tr>
              <a:tr h="208795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24.01.2021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3,2%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1266616"/>
                  </a:ext>
                </a:extLst>
              </a:tr>
              <a:tr h="208795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25.01.2021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1,6%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9860033"/>
                  </a:ext>
                </a:extLst>
              </a:tr>
              <a:tr h="208795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26.01.2021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2,7%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8693542"/>
                  </a:ext>
                </a:extLst>
              </a:tr>
              <a:tr h="208795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27.01.2021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2,8%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9193932"/>
                  </a:ext>
                </a:extLst>
              </a:tr>
              <a:tr h="208795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28.01.2021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2,2%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1735245"/>
                  </a:ext>
                </a:extLst>
              </a:tr>
              <a:tr h="264289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Průměrný podíl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za posledních 7 dní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2,6%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3649966"/>
                  </a:ext>
                </a:extLst>
              </a:tr>
            </a:tbl>
          </a:graphicData>
        </a:graphic>
      </p:graphicFrame>
      <p:sp>
        <p:nvSpPr>
          <p:cNvPr id="8" name="TextovéPole 7"/>
          <p:cNvSpPr txBox="1"/>
          <p:nvPr/>
        </p:nvSpPr>
        <p:spPr>
          <a:xfrm>
            <a:off x="10996472" y="4419212"/>
            <a:ext cx="80575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6000" dirty="0" smtClean="0">
                <a:solidFill>
                  <a:srgbClr val="FF0000"/>
                </a:solidFill>
                <a:latin typeface="Arial Black" panose="020B0A04020102020204" pitchFamily="34" charset="0"/>
              </a:rPr>
              <a:t>?</a:t>
            </a:r>
            <a:endParaRPr lang="en-US" sz="6000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81528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ovéPole 5"/>
          <p:cNvSpPr txBox="1"/>
          <p:nvPr/>
        </p:nvSpPr>
        <p:spPr>
          <a:xfrm>
            <a:off x="152440" y="184231"/>
            <a:ext cx="1180093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3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Hlavní rizika současného</a:t>
            </a:r>
            <a:r>
              <a:rPr kumimoji="0" lang="cs-CZ" sz="3800" b="1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cs-CZ" sz="3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stavu</a:t>
            </a:r>
            <a:endParaRPr kumimoji="0" lang="cs-CZ" sz="3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Šipka dolů 1"/>
          <p:cNvSpPr/>
          <p:nvPr/>
        </p:nvSpPr>
        <p:spPr>
          <a:xfrm rot="2872147">
            <a:off x="3496849" y="996590"/>
            <a:ext cx="432357" cy="83516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Šipka dolů 4"/>
          <p:cNvSpPr/>
          <p:nvPr/>
        </p:nvSpPr>
        <p:spPr>
          <a:xfrm rot="19062922">
            <a:off x="7978927" y="1008535"/>
            <a:ext cx="432357" cy="83516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ovéPole 6"/>
          <p:cNvSpPr txBox="1"/>
          <p:nvPr/>
        </p:nvSpPr>
        <p:spPr>
          <a:xfrm>
            <a:off x="334180" y="1979540"/>
            <a:ext cx="3833551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</a:rPr>
              <a:t>Stále silné komunitní</a:t>
            </a:r>
            <a:r>
              <a:rPr kumimoji="0" lang="cs-CZ" sz="26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</a:rPr>
              <a:t> šíření nákazy </a:t>
            </a:r>
            <a:r>
              <a:rPr kumimoji="0" lang="cs-CZ" sz="2600" b="1" i="0" u="none" strike="noStrike" kern="1200" cap="none" spc="0" normalizeH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</a:rPr>
              <a:t>s rizikem výskytu britské mutace viru </a:t>
            </a:r>
            <a:endParaRPr kumimoji="0" lang="cs-CZ" sz="26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9" name="TextovéPole 8"/>
          <p:cNvSpPr txBox="1"/>
          <p:nvPr/>
        </p:nvSpPr>
        <p:spPr>
          <a:xfrm>
            <a:off x="7083910" y="1938291"/>
            <a:ext cx="4869465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</a:rPr>
              <a:t>Vysoká obsazenost nemocnic 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60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</a:rPr>
              <a:t>–</a:t>
            </a:r>
            <a:r>
              <a:rPr kumimoji="0" lang="cs-CZ" sz="2600" i="0" u="none" strike="noStrike" kern="1200" cap="none" spc="0" normalizeH="0" noProof="0" dirty="0" smtClean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</a:rPr>
              <a:t> v některých regionech vysoce rizikový stav</a:t>
            </a:r>
            <a:endParaRPr kumimoji="0" lang="cs-CZ" sz="26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Šipka dolů 9"/>
          <p:cNvSpPr/>
          <p:nvPr/>
        </p:nvSpPr>
        <p:spPr>
          <a:xfrm>
            <a:off x="5459168" y="1812527"/>
            <a:ext cx="768229" cy="2043586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extovéPole 10"/>
          <p:cNvSpPr txBox="1"/>
          <p:nvPr/>
        </p:nvSpPr>
        <p:spPr>
          <a:xfrm>
            <a:off x="1133220" y="3991823"/>
            <a:ext cx="95091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3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Nákaza velkého množství zranitelných pacientů (v pracovních dnech &gt; 1200)</a:t>
            </a:r>
            <a:endParaRPr kumimoji="0" lang="cs-CZ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12" name="Šipka dolů 11"/>
          <p:cNvSpPr/>
          <p:nvPr/>
        </p:nvSpPr>
        <p:spPr>
          <a:xfrm>
            <a:off x="5522547" y="5244323"/>
            <a:ext cx="768229" cy="514540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ovéPole 12"/>
          <p:cNvSpPr txBox="1"/>
          <p:nvPr/>
        </p:nvSpPr>
        <p:spPr>
          <a:xfrm>
            <a:off x="372972" y="5913673"/>
            <a:ext cx="110673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kumimoji="0" lang="cs-CZ" sz="3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Stále vysoké riziko zátěže </a:t>
            </a:r>
            <a:r>
              <a:rPr lang="cs-CZ" sz="3600" b="1" dirty="0">
                <a:solidFill>
                  <a:srgbClr val="C00000"/>
                </a:solidFill>
                <a:latin typeface="Calibri" panose="020F0502020204030204"/>
              </a:rPr>
              <a:t>a překročení kapacit </a:t>
            </a:r>
            <a:r>
              <a:rPr lang="cs-CZ" sz="3200" b="1" dirty="0">
                <a:solidFill>
                  <a:srgbClr val="C00000"/>
                </a:solidFill>
              </a:rPr>
              <a:t>nemocnic </a:t>
            </a:r>
            <a:endParaRPr kumimoji="0" lang="cs-CZ" sz="30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4049357"/>
      </p:ext>
    </p:extLst>
  </p:cSld>
  <p:clrMapOvr>
    <a:masterClrMapping/>
  </p:clrMapOvr>
</p:sld>
</file>

<file path=ppt/theme/theme1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Motiv systému Office">
  <a:themeElements>
    <a:clrScheme name="Vlastní 2">
      <a:dk1>
        <a:srgbClr val="5F5F5F"/>
      </a:dk1>
      <a:lt1>
        <a:sysClr val="window" lastClr="FFFFFF"/>
      </a:lt1>
      <a:dk2>
        <a:srgbClr val="84848E"/>
      </a:dk2>
      <a:lt2>
        <a:srgbClr val="F2F2F2"/>
      </a:lt2>
      <a:accent1>
        <a:srgbClr val="E7B13D"/>
      </a:accent1>
      <a:accent2>
        <a:srgbClr val="3D67BC"/>
      </a:accent2>
      <a:accent3>
        <a:srgbClr val="274073"/>
      </a:accent3>
      <a:accent4>
        <a:srgbClr val="84848E"/>
      </a:accent4>
      <a:accent5>
        <a:srgbClr val="D8D8D8"/>
      </a:accent5>
      <a:accent6>
        <a:srgbClr val="DDDCE0"/>
      </a:accent6>
      <a:hlink>
        <a:srgbClr val="1919FF"/>
      </a:hlink>
      <a:folHlink>
        <a:srgbClr val="00005F"/>
      </a:folHlink>
    </a:clrScheme>
    <a:fontScheme name="Paliativní péče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Kancelář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Motiv Office">
  <a:themeElements>
    <a:clrScheme name="COVID barvy">
      <a:dk1>
        <a:srgbClr val="000000"/>
      </a:dk1>
      <a:lt1>
        <a:srgbClr val="FFFFFF"/>
      </a:lt1>
      <a:dk2>
        <a:srgbClr val="D31145"/>
      </a:dk2>
      <a:lt2>
        <a:srgbClr val="FFFFFF"/>
      </a:lt2>
      <a:accent1>
        <a:srgbClr val="D31145"/>
      </a:accent1>
      <a:accent2>
        <a:srgbClr val="305983"/>
      </a:accent2>
      <a:accent3>
        <a:srgbClr val="00CD61"/>
      </a:accent3>
      <a:accent4>
        <a:srgbClr val="4010B7"/>
      </a:accent4>
      <a:accent5>
        <a:srgbClr val="E8EAEA"/>
      </a:accent5>
      <a:accent6>
        <a:srgbClr val="690923"/>
      </a:accent6>
      <a:hlink>
        <a:srgbClr val="FFFFFF"/>
      </a:hlink>
      <a:folHlink>
        <a:srgbClr val="FF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VID-web-sablona.potx" id="{C38994A9-F061-444B-9E05-9BEC267D622E}" vid="{A910D504-DA16-416F-8B23-CC286EF2F513}"/>
    </a:ext>
  </a:extLst>
</a:theme>
</file>

<file path=ppt/theme/theme5.xml><?xml version="1.0" encoding="utf-8"?>
<a:theme xmlns:a="http://schemas.openxmlformats.org/drawingml/2006/main" name="3_Motiv Office">
  <a:themeElements>
    <a:clrScheme name="COVID barvy">
      <a:dk1>
        <a:srgbClr val="000000"/>
      </a:dk1>
      <a:lt1>
        <a:srgbClr val="FFFFFF"/>
      </a:lt1>
      <a:dk2>
        <a:srgbClr val="D31145"/>
      </a:dk2>
      <a:lt2>
        <a:srgbClr val="FFFFFF"/>
      </a:lt2>
      <a:accent1>
        <a:srgbClr val="D31145"/>
      </a:accent1>
      <a:accent2>
        <a:srgbClr val="305983"/>
      </a:accent2>
      <a:accent3>
        <a:srgbClr val="00CD61"/>
      </a:accent3>
      <a:accent4>
        <a:srgbClr val="4010B7"/>
      </a:accent4>
      <a:accent5>
        <a:srgbClr val="E8EAEA"/>
      </a:accent5>
      <a:accent6>
        <a:srgbClr val="690923"/>
      </a:accent6>
      <a:hlink>
        <a:srgbClr val="FFFFFF"/>
      </a:hlink>
      <a:folHlink>
        <a:srgbClr val="FF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VID-web-sablona.potx" id="{C38994A9-F061-444B-9E05-9BEC267D622E}" vid="{A910D504-DA16-416F-8B23-CC286EF2F513}"/>
    </a:ext>
  </a:extLst>
</a:theme>
</file>

<file path=ppt/theme/theme6.xml><?xml version="1.0" encoding="utf-8"?>
<a:theme xmlns:a="http://schemas.openxmlformats.org/drawingml/2006/main" name="4_Motiv Office">
  <a:themeElements>
    <a:clrScheme name="COVID barvy">
      <a:dk1>
        <a:srgbClr val="000000"/>
      </a:dk1>
      <a:lt1>
        <a:srgbClr val="FFFFFF"/>
      </a:lt1>
      <a:dk2>
        <a:srgbClr val="D31145"/>
      </a:dk2>
      <a:lt2>
        <a:srgbClr val="FFFFFF"/>
      </a:lt2>
      <a:accent1>
        <a:srgbClr val="D31145"/>
      </a:accent1>
      <a:accent2>
        <a:srgbClr val="305983"/>
      </a:accent2>
      <a:accent3>
        <a:srgbClr val="00CD61"/>
      </a:accent3>
      <a:accent4>
        <a:srgbClr val="4010B7"/>
      </a:accent4>
      <a:accent5>
        <a:srgbClr val="E8EAEA"/>
      </a:accent5>
      <a:accent6>
        <a:srgbClr val="690923"/>
      </a:accent6>
      <a:hlink>
        <a:srgbClr val="FFFFFF"/>
      </a:hlink>
      <a:folHlink>
        <a:srgbClr val="FF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e2" id="{2F500C3B-2BAF-4CA5-849A-B1EC376A25DB}" vid="{C99570C5-ACCF-4382-8246-136F83C28052}"/>
    </a:ext>
  </a:extLst>
</a:theme>
</file>

<file path=ppt/theme/theme7.xml><?xml version="1.0" encoding="utf-8"?>
<a:theme xmlns:a="http://schemas.openxmlformats.org/drawingml/2006/main" name="5_Motiv Office">
  <a:themeElements>
    <a:clrScheme name="COVID barvy">
      <a:dk1>
        <a:srgbClr val="000000"/>
      </a:dk1>
      <a:lt1>
        <a:srgbClr val="FFFFFF"/>
      </a:lt1>
      <a:dk2>
        <a:srgbClr val="D31145"/>
      </a:dk2>
      <a:lt2>
        <a:srgbClr val="FFFFFF"/>
      </a:lt2>
      <a:accent1>
        <a:srgbClr val="D31145"/>
      </a:accent1>
      <a:accent2>
        <a:srgbClr val="305983"/>
      </a:accent2>
      <a:accent3>
        <a:srgbClr val="00CD61"/>
      </a:accent3>
      <a:accent4>
        <a:srgbClr val="4010B7"/>
      </a:accent4>
      <a:accent5>
        <a:srgbClr val="E8EAEA"/>
      </a:accent5>
      <a:accent6>
        <a:srgbClr val="690923"/>
      </a:accent6>
      <a:hlink>
        <a:srgbClr val="FFFFFF"/>
      </a:hlink>
      <a:folHlink>
        <a:srgbClr val="FF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VID-web-sablona.potx" id="{C38994A9-F061-444B-9E05-9BEC267D622E}" vid="{A910D504-DA16-416F-8B23-CC286EF2F513}"/>
    </a:ext>
  </a:extLst>
</a:theme>
</file>

<file path=ppt/theme/theme8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14240</TotalTime>
  <Words>2030</Words>
  <Application>Microsoft Office PowerPoint</Application>
  <PresentationFormat>Širokoúhlá obrazovka</PresentationFormat>
  <Paragraphs>561</Paragraphs>
  <Slides>24</Slides>
  <Notes>12</Notes>
  <HiddenSlides>0</HiddenSlides>
  <MMClips>0</MMClips>
  <ScaleCrop>false</ScaleCrop>
  <HeadingPairs>
    <vt:vector size="6" baseType="variant">
      <vt:variant>
        <vt:lpstr>Použitá písma</vt:lpstr>
      </vt:variant>
      <vt:variant>
        <vt:i4>7</vt:i4>
      </vt:variant>
      <vt:variant>
        <vt:lpstr>Motiv</vt:lpstr>
      </vt:variant>
      <vt:variant>
        <vt:i4>7</vt:i4>
      </vt:variant>
      <vt:variant>
        <vt:lpstr>Nadpisy snímků</vt:lpstr>
      </vt:variant>
      <vt:variant>
        <vt:i4>24</vt:i4>
      </vt:variant>
    </vt:vector>
  </HeadingPairs>
  <TitlesOfParts>
    <vt:vector size="38" baseType="lpstr">
      <vt:lpstr>Arial</vt:lpstr>
      <vt:lpstr>Arial (Základní text)</vt:lpstr>
      <vt:lpstr>Arial Black</vt:lpstr>
      <vt:lpstr>Calibri</vt:lpstr>
      <vt:lpstr>Calibri Light</vt:lpstr>
      <vt:lpstr>Times New Roman</vt:lpstr>
      <vt:lpstr>Wingdings</vt:lpstr>
      <vt:lpstr>Motiv Office</vt:lpstr>
      <vt:lpstr>1_Motiv systému Office</vt:lpstr>
      <vt:lpstr>2_Motiv Office</vt:lpstr>
      <vt:lpstr>1_Motiv Office</vt:lpstr>
      <vt:lpstr>3_Motiv Office</vt:lpstr>
      <vt:lpstr>4_Motiv Office</vt:lpstr>
      <vt:lpstr>5_Motiv Office</vt:lpstr>
      <vt:lpstr>Datová a informační základna  pro management pandemie COVID-19</vt:lpstr>
      <vt:lpstr>Prezentace aplikace PowerPoint</vt:lpstr>
      <vt:lpstr>Prezentace aplikace PowerPoint</vt:lpstr>
      <vt:lpstr>Počet provedených testů v ČR (7.–27. 1. 2021)</vt:lpstr>
      <vt:lpstr>Počet provedených testů v zemích EU a EHP  od 21.12. 2020 do 24.1.2021</vt:lpstr>
      <vt:lpstr>Prezentace aplikace PowerPoint</vt:lpstr>
      <vt:lpstr>Podíl pozitivních testů: diagnostické indikace </vt:lpstr>
      <vt:lpstr>Podíl pozitivních testů: preventivní testy a komunitní testování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Obecný souhrn - data o očkování</vt:lpstr>
      <vt:lpstr>Očkovaní dle vybraných skupin </vt:lpstr>
      <vt:lpstr>Věk očkovaných </vt:lpstr>
      <vt:lpstr>Vývoj počtu vakcinací v čase dle indikace </vt:lpstr>
      <vt:lpstr>Prioritní skupiny pro očkování – vývoj v čase</vt:lpstr>
      <vt:lpstr>Počty pracovníků ve zdravotnictví s nákazou COVID-19</vt:lpstr>
      <vt:lpstr>Prezentace aplikace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Prezentace aplikace PowerPoint</dc:title>
  <dc:creator>Martin Komenda</dc:creator>
  <cp:lastModifiedBy>Ladislav Dušek</cp:lastModifiedBy>
  <cp:revision>2384</cp:revision>
  <dcterms:created xsi:type="dcterms:W3CDTF">2020-03-16T10:06:11Z</dcterms:created>
  <dcterms:modified xsi:type="dcterms:W3CDTF">2021-01-29T10:57:38Z</dcterms:modified>
</cp:coreProperties>
</file>